
<file path=[Content_Types].xml><?xml version="1.0" encoding="utf-8"?>
<Types xmlns="http://schemas.openxmlformats.org/package/2006/content-types">
  <Default Extension="mp3" ContentType="audio/mpeg"/>
  <Default Extension="png" ContentType="image/png"/>
  <Default Extension="jpeg" ContentType="image/jpeg"/>
  <Default Extension="m4a" ContentType="audio/mp4"/>
  <Default Extension="rels" ContentType="application/vnd.openxmlformats-package.relationships+xml"/>
  <Default Extension="xml" ContentType="application/xml"/>
  <Default Extension="wav" ContentType="audio/x-wav"/>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sldIdLst>
    <p:sldId id="271" r:id="rId3"/>
    <p:sldId id="275" r:id="rId4"/>
    <p:sldId id="300" r:id="rId5"/>
    <p:sldId id="276" r:id="rId6"/>
    <p:sldId id="290" r:id="rId7"/>
    <p:sldId id="287" r:id="rId8"/>
    <p:sldId id="277" r:id="rId9"/>
    <p:sldId id="278" r:id="rId10"/>
    <p:sldId id="294" r:id="rId11"/>
    <p:sldId id="281" r:id="rId12"/>
    <p:sldId id="295" r:id="rId13"/>
    <p:sldId id="279" r:id="rId14"/>
    <p:sldId id="288" r:id="rId15"/>
    <p:sldId id="280" r:id="rId16"/>
    <p:sldId id="289" r:id="rId17"/>
    <p:sldId id="283" r:id="rId18"/>
    <p:sldId id="291" r:id="rId19"/>
    <p:sldId id="285" r:id="rId20"/>
    <p:sldId id="293" r:id="rId21"/>
    <p:sldId id="286" r:id="rId22"/>
    <p:sldId id="296" r:id="rId23"/>
    <p:sldId id="297" r:id="rId24"/>
    <p:sldId id="298" r:id="rId25"/>
    <p:sldId id="301" r:id="rId26"/>
    <p:sldId id="299" r:id="rId27"/>
  </p:sldIdLst>
  <p:sldSz cx="10080625" cy="5670550"/>
  <p:notesSz cx="7559675" cy="10691813"/>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9706"/>
    <a:srgbClr val="F2960E"/>
    <a:srgbClr val="FF0000"/>
    <a:srgbClr val="FFCC00"/>
    <a:srgbClr val="F9A8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0" d="100"/>
          <a:sy n="130" d="100"/>
        </p:scale>
        <p:origin x="69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3" name="PlaceHolder 2"/>
          <p:cNvSpPr>
            <a:spLocks noGrp="1"/>
          </p:cNvSpPr>
          <p:nvPr>
            <p:ph type="subTitle"/>
          </p:nvPr>
        </p:nvSpPr>
        <p:spPr>
          <a:xfrm>
            <a:off x="504000" y="1326600"/>
            <a:ext cx="9072000" cy="3288600"/>
          </a:xfrm>
          <a:prstGeom prst="rect">
            <a:avLst/>
          </a:prstGeom>
        </p:spPr>
        <p:txBody>
          <a:bodyPr lIns="0" tIns="0" rIns="0" bIns="0" anchor="ctr">
            <a:noAutofit/>
          </a:bodyPr>
          <a:lstStyle/>
          <a:p>
            <a:pPr algn="ctr"/>
            <a:endParaRPr lang="fr-FR"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5" name="PlaceHolder 2"/>
          <p:cNvSpPr>
            <a:spLocks noGrp="1"/>
          </p:cNvSpPr>
          <p:nvPr>
            <p:ph type="body"/>
          </p:nvPr>
        </p:nvSpPr>
        <p:spPr>
          <a:xfrm>
            <a:off x="504000" y="1326600"/>
            <a:ext cx="9072000" cy="328860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7"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fr-FR" sz="3200" b="0" strike="noStrike" spc="-1">
              <a:latin typeface="Arial"/>
            </a:endParaRPr>
          </a:p>
        </p:txBody>
      </p:sp>
      <p:sp>
        <p:nvSpPr>
          <p:cNvPr id="8"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226080"/>
            <a:ext cx="9072000" cy="4388400"/>
          </a:xfrm>
          <a:prstGeom prst="rect">
            <a:avLst/>
          </a:prstGeom>
        </p:spPr>
        <p:txBody>
          <a:bodyPr lIns="0" tIns="0" rIns="0" bIns="0" anchor="ctr">
            <a:noAutofit/>
          </a:bodyPr>
          <a:lstStyle/>
          <a:p>
            <a:pPr algn="ctr"/>
            <a:endParaRPr lang="fr-FR"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12"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13"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fr-FR" sz="3200" b="0" strike="noStrike" spc="-1">
              <a:latin typeface="Arial"/>
            </a:endParaRPr>
          </a:p>
        </p:txBody>
      </p:sp>
      <p:sp>
        <p:nvSpPr>
          <p:cNvPr id="14"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16"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fr-FR" sz="3200" b="0" strike="noStrike" spc="-1">
              <a:latin typeface="Arial"/>
            </a:endParaRPr>
          </a:p>
        </p:txBody>
      </p:sp>
      <p:sp>
        <p:nvSpPr>
          <p:cNvPr id="17"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18" name="PlaceHolder 4"/>
          <p:cNvSpPr>
            <a:spLocks noGrp="1"/>
          </p:cNvSpPr>
          <p:nvPr>
            <p:ph type="body"/>
          </p:nvPr>
        </p:nvSpPr>
        <p:spPr>
          <a:xfrm>
            <a:off x="515268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20"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21"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22" name="PlaceHolder 4"/>
          <p:cNvSpPr>
            <a:spLocks noGrp="1"/>
          </p:cNvSpPr>
          <p:nvPr>
            <p:ph type="body"/>
          </p:nvPr>
        </p:nvSpPr>
        <p:spPr>
          <a:xfrm>
            <a:off x="504000" y="3044520"/>
            <a:ext cx="907200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24" name="PlaceHolder 2"/>
          <p:cNvSpPr>
            <a:spLocks noGrp="1"/>
          </p:cNvSpPr>
          <p:nvPr>
            <p:ph type="body"/>
          </p:nvPr>
        </p:nvSpPr>
        <p:spPr>
          <a:xfrm>
            <a:off x="504000" y="1326600"/>
            <a:ext cx="9072000" cy="1568520"/>
          </a:xfrm>
          <a:prstGeom prst="rect">
            <a:avLst/>
          </a:prstGeom>
        </p:spPr>
        <p:txBody>
          <a:bodyPr lIns="0" tIns="0" rIns="0" bIns="0">
            <a:normAutofit/>
          </a:bodyPr>
          <a:lstStyle/>
          <a:p>
            <a:endParaRPr lang="fr-FR" sz="3200" b="0" strike="noStrike" spc="-1">
              <a:latin typeface="Arial"/>
            </a:endParaRPr>
          </a:p>
        </p:txBody>
      </p:sp>
      <p:sp>
        <p:nvSpPr>
          <p:cNvPr id="25" name="PlaceHolder 3"/>
          <p:cNvSpPr>
            <a:spLocks noGrp="1"/>
          </p:cNvSpPr>
          <p:nvPr>
            <p:ph type="body"/>
          </p:nvPr>
        </p:nvSpPr>
        <p:spPr>
          <a:xfrm>
            <a:off x="504000" y="3044520"/>
            <a:ext cx="907200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27"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28"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29"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fr-FR" sz="3200" b="0" strike="noStrike" spc="-1">
              <a:latin typeface="Arial"/>
            </a:endParaRPr>
          </a:p>
        </p:txBody>
      </p:sp>
      <p:sp>
        <p:nvSpPr>
          <p:cNvPr id="30" name="PlaceHolder 5"/>
          <p:cNvSpPr>
            <a:spLocks noGrp="1"/>
          </p:cNvSpPr>
          <p:nvPr>
            <p:ph type="body"/>
          </p:nvPr>
        </p:nvSpPr>
        <p:spPr>
          <a:xfrm>
            <a:off x="515268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32" name="PlaceHolder 2"/>
          <p:cNvSpPr>
            <a:spLocks noGrp="1"/>
          </p:cNvSpPr>
          <p:nvPr>
            <p:ph type="body"/>
          </p:nvPr>
        </p:nvSpPr>
        <p:spPr>
          <a:xfrm>
            <a:off x="504000" y="1326600"/>
            <a:ext cx="2921040" cy="1568520"/>
          </a:xfrm>
          <a:prstGeom prst="rect">
            <a:avLst/>
          </a:prstGeom>
        </p:spPr>
        <p:txBody>
          <a:bodyPr lIns="0" tIns="0" rIns="0" bIns="0">
            <a:normAutofit/>
          </a:bodyPr>
          <a:lstStyle/>
          <a:p>
            <a:endParaRPr lang="fr-FR" sz="3200" b="0" strike="noStrike" spc="-1">
              <a:latin typeface="Arial"/>
            </a:endParaRPr>
          </a:p>
        </p:txBody>
      </p:sp>
      <p:sp>
        <p:nvSpPr>
          <p:cNvPr id="33" name="PlaceHolder 3"/>
          <p:cNvSpPr>
            <a:spLocks noGrp="1"/>
          </p:cNvSpPr>
          <p:nvPr>
            <p:ph type="body"/>
          </p:nvPr>
        </p:nvSpPr>
        <p:spPr>
          <a:xfrm>
            <a:off x="3571560" y="1326600"/>
            <a:ext cx="2921040" cy="1568520"/>
          </a:xfrm>
          <a:prstGeom prst="rect">
            <a:avLst/>
          </a:prstGeom>
        </p:spPr>
        <p:txBody>
          <a:bodyPr lIns="0" tIns="0" rIns="0" bIns="0">
            <a:normAutofit/>
          </a:bodyPr>
          <a:lstStyle/>
          <a:p>
            <a:endParaRPr lang="fr-FR" sz="3200" b="0" strike="noStrike" spc="-1">
              <a:latin typeface="Arial"/>
            </a:endParaRPr>
          </a:p>
        </p:txBody>
      </p:sp>
      <p:sp>
        <p:nvSpPr>
          <p:cNvPr id="34" name="PlaceHolder 4"/>
          <p:cNvSpPr>
            <a:spLocks noGrp="1"/>
          </p:cNvSpPr>
          <p:nvPr>
            <p:ph type="body"/>
          </p:nvPr>
        </p:nvSpPr>
        <p:spPr>
          <a:xfrm>
            <a:off x="6639120" y="1326600"/>
            <a:ext cx="2921040" cy="1568520"/>
          </a:xfrm>
          <a:prstGeom prst="rect">
            <a:avLst/>
          </a:prstGeom>
        </p:spPr>
        <p:txBody>
          <a:bodyPr lIns="0" tIns="0" rIns="0" bIns="0">
            <a:normAutofit/>
          </a:bodyPr>
          <a:lstStyle/>
          <a:p>
            <a:endParaRPr lang="fr-FR" sz="3200" b="0" strike="noStrike" spc="-1">
              <a:latin typeface="Arial"/>
            </a:endParaRPr>
          </a:p>
        </p:txBody>
      </p:sp>
      <p:sp>
        <p:nvSpPr>
          <p:cNvPr id="35" name="PlaceHolder 5"/>
          <p:cNvSpPr>
            <a:spLocks noGrp="1"/>
          </p:cNvSpPr>
          <p:nvPr>
            <p:ph type="body"/>
          </p:nvPr>
        </p:nvSpPr>
        <p:spPr>
          <a:xfrm>
            <a:off x="504000" y="3044520"/>
            <a:ext cx="2921040" cy="1568520"/>
          </a:xfrm>
          <a:prstGeom prst="rect">
            <a:avLst/>
          </a:prstGeom>
        </p:spPr>
        <p:txBody>
          <a:bodyPr lIns="0" tIns="0" rIns="0" bIns="0">
            <a:normAutofit/>
          </a:bodyPr>
          <a:lstStyle/>
          <a:p>
            <a:endParaRPr lang="fr-FR" sz="3200" b="0" strike="noStrike" spc="-1">
              <a:latin typeface="Arial"/>
            </a:endParaRPr>
          </a:p>
        </p:txBody>
      </p:sp>
      <p:sp>
        <p:nvSpPr>
          <p:cNvPr id="36" name="PlaceHolder 6"/>
          <p:cNvSpPr>
            <a:spLocks noGrp="1"/>
          </p:cNvSpPr>
          <p:nvPr>
            <p:ph type="body"/>
          </p:nvPr>
        </p:nvSpPr>
        <p:spPr>
          <a:xfrm>
            <a:off x="3571560" y="3044520"/>
            <a:ext cx="2921040" cy="1568520"/>
          </a:xfrm>
          <a:prstGeom prst="rect">
            <a:avLst/>
          </a:prstGeom>
        </p:spPr>
        <p:txBody>
          <a:bodyPr lIns="0" tIns="0" rIns="0" bIns="0">
            <a:normAutofit/>
          </a:bodyPr>
          <a:lstStyle/>
          <a:p>
            <a:endParaRPr lang="fr-FR" sz="3200" b="0" strike="noStrike" spc="-1">
              <a:latin typeface="Arial"/>
            </a:endParaRPr>
          </a:p>
        </p:txBody>
      </p:sp>
      <p:sp>
        <p:nvSpPr>
          <p:cNvPr id="37" name="PlaceHolder 7"/>
          <p:cNvSpPr>
            <a:spLocks noGrp="1"/>
          </p:cNvSpPr>
          <p:nvPr>
            <p:ph type="body"/>
          </p:nvPr>
        </p:nvSpPr>
        <p:spPr>
          <a:xfrm>
            <a:off x="6639120" y="3044520"/>
            <a:ext cx="292104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41" name="PlaceHolder 2"/>
          <p:cNvSpPr>
            <a:spLocks noGrp="1"/>
          </p:cNvSpPr>
          <p:nvPr>
            <p:ph type="subTitle"/>
          </p:nvPr>
        </p:nvSpPr>
        <p:spPr>
          <a:xfrm>
            <a:off x="504000" y="1326600"/>
            <a:ext cx="9072000" cy="3288600"/>
          </a:xfrm>
          <a:prstGeom prst="rect">
            <a:avLst/>
          </a:prstGeom>
        </p:spPr>
        <p:txBody>
          <a:bodyPr lIns="0" tIns="0" rIns="0" bIns="0" anchor="ctr">
            <a:noAutofit/>
          </a:bodyPr>
          <a:lstStyle/>
          <a:p>
            <a:pPr algn="ctr"/>
            <a:endParaRPr lang="fr-FR"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43" name="PlaceHolder 2"/>
          <p:cNvSpPr>
            <a:spLocks noGrp="1"/>
          </p:cNvSpPr>
          <p:nvPr>
            <p:ph type="body"/>
          </p:nvPr>
        </p:nvSpPr>
        <p:spPr>
          <a:xfrm>
            <a:off x="504000" y="1326600"/>
            <a:ext cx="9072000" cy="328860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45"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fr-FR" sz="3200" b="0" strike="noStrike" spc="-1">
              <a:latin typeface="Arial"/>
            </a:endParaRPr>
          </a:p>
        </p:txBody>
      </p:sp>
      <p:sp>
        <p:nvSpPr>
          <p:cNvPr id="46"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226080"/>
            <a:ext cx="9072000" cy="4388400"/>
          </a:xfrm>
          <a:prstGeom prst="rect">
            <a:avLst/>
          </a:prstGeom>
        </p:spPr>
        <p:txBody>
          <a:bodyPr lIns="0" tIns="0" rIns="0" bIns="0" anchor="ctr">
            <a:noAutofit/>
          </a:bodyPr>
          <a:lstStyle/>
          <a:p>
            <a:pPr algn="ctr"/>
            <a:endParaRPr lang="fr-FR"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50"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51"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fr-FR" sz="3200" b="0" strike="noStrike" spc="-1">
              <a:latin typeface="Arial"/>
            </a:endParaRPr>
          </a:p>
        </p:txBody>
      </p:sp>
      <p:sp>
        <p:nvSpPr>
          <p:cNvPr id="52"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54"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fr-FR" sz="3200" b="0" strike="noStrike" spc="-1">
              <a:latin typeface="Arial"/>
            </a:endParaRPr>
          </a:p>
        </p:txBody>
      </p:sp>
      <p:sp>
        <p:nvSpPr>
          <p:cNvPr id="55"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56" name="PlaceHolder 4"/>
          <p:cNvSpPr>
            <a:spLocks noGrp="1"/>
          </p:cNvSpPr>
          <p:nvPr>
            <p:ph type="body"/>
          </p:nvPr>
        </p:nvSpPr>
        <p:spPr>
          <a:xfrm>
            <a:off x="515268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58"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59"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60" name="PlaceHolder 4"/>
          <p:cNvSpPr>
            <a:spLocks noGrp="1"/>
          </p:cNvSpPr>
          <p:nvPr>
            <p:ph type="body"/>
          </p:nvPr>
        </p:nvSpPr>
        <p:spPr>
          <a:xfrm>
            <a:off x="504000" y="3044520"/>
            <a:ext cx="907200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62" name="PlaceHolder 2"/>
          <p:cNvSpPr>
            <a:spLocks noGrp="1"/>
          </p:cNvSpPr>
          <p:nvPr>
            <p:ph type="body"/>
          </p:nvPr>
        </p:nvSpPr>
        <p:spPr>
          <a:xfrm>
            <a:off x="504000" y="1326600"/>
            <a:ext cx="9072000" cy="1568520"/>
          </a:xfrm>
          <a:prstGeom prst="rect">
            <a:avLst/>
          </a:prstGeom>
        </p:spPr>
        <p:txBody>
          <a:bodyPr lIns="0" tIns="0" rIns="0" bIns="0">
            <a:normAutofit/>
          </a:bodyPr>
          <a:lstStyle/>
          <a:p>
            <a:endParaRPr lang="fr-FR" sz="3200" b="0" strike="noStrike" spc="-1">
              <a:latin typeface="Arial"/>
            </a:endParaRPr>
          </a:p>
        </p:txBody>
      </p:sp>
      <p:sp>
        <p:nvSpPr>
          <p:cNvPr id="63" name="PlaceHolder 3"/>
          <p:cNvSpPr>
            <a:spLocks noGrp="1"/>
          </p:cNvSpPr>
          <p:nvPr>
            <p:ph type="body"/>
          </p:nvPr>
        </p:nvSpPr>
        <p:spPr>
          <a:xfrm>
            <a:off x="504000" y="3044520"/>
            <a:ext cx="907200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65"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fr-FR" sz="3200" b="0" strike="noStrike" spc="-1">
              <a:latin typeface="Arial"/>
            </a:endParaRPr>
          </a:p>
        </p:txBody>
      </p:sp>
      <p:sp>
        <p:nvSpPr>
          <p:cNvPr id="66"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fr-FR" sz="3200" b="0" strike="noStrike" spc="-1">
              <a:latin typeface="Arial"/>
            </a:endParaRPr>
          </a:p>
        </p:txBody>
      </p:sp>
      <p:sp>
        <p:nvSpPr>
          <p:cNvPr id="67"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fr-FR" sz="3200" b="0" strike="noStrike" spc="-1">
              <a:latin typeface="Arial"/>
            </a:endParaRPr>
          </a:p>
        </p:txBody>
      </p:sp>
      <p:sp>
        <p:nvSpPr>
          <p:cNvPr id="68" name="PlaceHolder 5"/>
          <p:cNvSpPr>
            <a:spLocks noGrp="1"/>
          </p:cNvSpPr>
          <p:nvPr>
            <p:ph type="body"/>
          </p:nvPr>
        </p:nvSpPr>
        <p:spPr>
          <a:xfrm>
            <a:off x="5152680" y="3044520"/>
            <a:ext cx="442692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endParaRPr lang="fr-FR" sz="4400" b="0" strike="noStrike" spc="-1">
              <a:latin typeface="Arial"/>
            </a:endParaRPr>
          </a:p>
        </p:txBody>
      </p:sp>
      <p:sp>
        <p:nvSpPr>
          <p:cNvPr id="70" name="PlaceHolder 2"/>
          <p:cNvSpPr>
            <a:spLocks noGrp="1"/>
          </p:cNvSpPr>
          <p:nvPr>
            <p:ph type="body"/>
          </p:nvPr>
        </p:nvSpPr>
        <p:spPr>
          <a:xfrm>
            <a:off x="504000" y="1326600"/>
            <a:ext cx="2921040" cy="1568520"/>
          </a:xfrm>
          <a:prstGeom prst="rect">
            <a:avLst/>
          </a:prstGeom>
        </p:spPr>
        <p:txBody>
          <a:bodyPr lIns="0" tIns="0" rIns="0" bIns="0">
            <a:normAutofit/>
          </a:bodyPr>
          <a:lstStyle/>
          <a:p>
            <a:endParaRPr lang="fr-FR" sz="3200" b="0" strike="noStrike" spc="-1">
              <a:latin typeface="Arial"/>
            </a:endParaRPr>
          </a:p>
        </p:txBody>
      </p:sp>
      <p:sp>
        <p:nvSpPr>
          <p:cNvPr id="71" name="PlaceHolder 3"/>
          <p:cNvSpPr>
            <a:spLocks noGrp="1"/>
          </p:cNvSpPr>
          <p:nvPr>
            <p:ph type="body"/>
          </p:nvPr>
        </p:nvSpPr>
        <p:spPr>
          <a:xfrm>
            <a:off x="3571560" y="1326600"/>
            <a:ext cx="2921040" cy="1568520"/>
          </a:xfrm>
          <a:prstGeom prst="rect">
            <a:avLst/>
          </a:prstGeom>
        </p:spPr>
        <p:txBody>
          <a:bodyPr lIns="0" tIns="0" rIns="0" bIns="0">
            <a:normAutofit/>
          </a:bodyPr>
          <a:lstStyle/>
          <a:p>
            <a:endParaRPr lang="fr-FR" sz="3200" b="0" strike="noStrike" spc="-1">
              <a:latin typeface="Arial"/>
            </a:endParaRPr>
          </a:p>
        </p:txBody>
      </p:sp>
      <p:sp>
        <p:nvSpPr>
          <p:cNvPr id="72" name="PlaceHolder 4"/>
          <p:cNvSpPr>
            <a:spLocks noGrp="1"/>
          </p:cNvSpPr>
          <p:nvPr>
            <p:ph type="body"/>
          </p:nvPr>
        </p:nvSpPr>
        <p:spPr>
          <a:xfrm>
            <a:off x="6639120" y="1326600"/>
            <a:ext cx="2921040" cy="1568520"/>
          </a:xfrm>
          <a:prstGeom prst="rect">
            <a:avLst/>
          </a:prstGeom>
        </p:spPr>
        <p:txBody>
          <a:bodyPr lIns="0" tIns="0" rIns="0" bIns="0">
            <a:normAutofit/>
          </a:bodyPr>
          <a:lstStyle/>
          <a:p>
            <a:endParaRPr lang="fr-FR" sz="3200" b="0" strike="noStrike" spc="-1">
              <a:latin typeface="Arial"/>
            </a:endParaRPr>
          </a:p>
        </p:txBody>
      </p:sp>
      <p:sp>
        <p:nvSpPr>
          <p:cNvPr id="73" name="PlaceHolder 5"/>
          <p:cNvSpPr>
            <a:spLocks noGrp="1"/>
          </p:cNvSpPr>
          <p:nvPr>
            <p:ph type="body"/>
          </p:nvPr>
        </p:nvSpPr>
        <p:spPr>
          <a:xfrm>
            <a:off x="504000" y="3044520"/>
            <a:ext cx="2921040" cy="1568520"/>
          </a:xfrm>
          <a:prstGeom prst="rect">
            <a:avLst/>
          </a:prstGeom>
        </p:spPr>
        <p:txBody>
          <a:bodyPr lIns="0" tIns="0" rIns="0" bIns="0">
            <a:normAutofit/>
          </a:bodyPr>
          <a:lstStyle/>
          <a:p>
            <a:endParaRPr lang="fr-FR" sz="3200" b="0" strike="noStrike" spc="-1">
              <a:latin typeface="Arial"/>
            </a:endParaRPr>
          </a:p>
        </p:txBody>
      </p:sp>
      <p:sp>
        <p:nvSpPr>
          <p:cNvPr id="74" name="PlaceHolder 6"/>
          <p:cNvSpPr>
            <a:spLocks noGrp="1"/>
          </p:cNvSpPr>
          <p:nvPr>
            <p:ph type="body"/>
          </p:nvPr>
        </p:nvSpPr>
        <p:spPr>
          <a:xfrm>
            <a:off x="3571560" y="3044520"/>
            <a:ext cx="2921040" cy="1568520"/>
          </a:xfrm>
          <a:prstGeom prst="rect">
            <a:avLst/>
          </a:prstGeom>
        </p:spPr>
        <p:txBody>
          <a:bodyPr lIns="0" tIns="0" rIns="0" bIns="0">
            <a:normAutofit/>
          </a:bodyPr>
          <a:lstStyle/>
          <a:p>
            <a:endParaRPr lang="fr-FR" sz="3200" b="0" strike="noStrike" spc="-1">
              <a:latin typeface="Arial"/>
            </a:endParaRPr>
          </a:p>
        </p:txBody>
      </p:sp>
      <p:sp>
        <p:nvSpPr>
          <p:cNvPr id="75" name="PlaceHolder 7"/>
          <p:cNvSpPr>
            <a:spLocks noGrp="1"/>
          </p:cNvSpPr>
          <p:nvPr>
            <p:ph type="body"/>
          </p:nvPr>
        </p:nvSpPr>
        <p:spPr>
          <a:xfrm>
            <a:off x="6639120" y="3044520"/>
            <a:ext cx="2921040" cy="1568520"/>
          </a:xfrm>
          <a:prstGeom prst="rect">
            <a:avLst/>
          </a:prstGeom>
        </p:spPr>
        <p:txBody>
          <a:bodyPr lIns="0" tIns="0" rIns="0" bIns="0">
            <a:normAutofit/>
          </a:bodyPr>
          <a:lstStyle/>
          <a:p>
            <a:endParaRPr lang="fr-FR"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9706"/>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226080"/>
            <a:ext cx="9070920" cy="945720"/>
          </a:xfrm>
          <a:prstGeom prst="rect">
            <a:avLst/>
          </a:prstGeom>
        </p:spPr>
        <p:txBody>
          <a:bodyPr lIns="0" tIns="0" rIns="0" bIns="0" anchor="ctr">
            <a:noAutofit/>
          </a:bodyPr>
          <a:lstStyle/>
          <a:p>
            <a:r>
              <a:rPr lang="fr-FR" sz="1800" b="0" strike="noStrike" spc="-1">
                <a:latin typeface="Arial"/>
              </a:rPr>
              <a:t>Cliquez pour éditer le format du texte-titre</a:t>
            </a:r>
          </a:p>
        </p:txBody>
      </p:sp>
      <p:sp>
        <p:nvSpPr>
          <p:cNvPr id="3" name="PlaceHolder 2"/>
          <p:cNvSpPr>
            <a:spLocks noGrp="1"/>
          </p:cNvSpPr>
          <p:nvPr>
            <p:ph type="body"/>
          </p:nvPr>
        </p:nvSpPr>
        <p:spPr>
          <a:xfrm>
            <a:off x="504000" y="1326600"/>
            <a:ext cx="9070920" cy="328752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fr-FR" sz="1800" b="0" strike="noStrike" spc="-1">
                <a:latin typeface="Arial"/>
              </a:rPr>
              <a:t>Cliquez pour éditer le format du plan de texte</a:t>
            </a:r>
          </a:p>
          <a:p>
            <a:pPr marL="864000" lvl="1" indent="-324000">
              <a:spcBef>
                <a:spcPts val="1134"/>
              </a:spcBef>
              <a:buClr>
                <a:srgbClr val="000000"/>
              </a:buClr>
              <a:buSzPct val="75000"/>
              <a:buFont typeface="Symbol" charset="2"/>
              <a:buChar char=""/>
            </a:pPr>
            <a:r>
              <a:rPr lang="fr-FR" sz="1800" b="0" strike="noStrike" spc="-1">
                <a:latin typeface="Arial"/>
              </a:rPr>
              <a:t>Second niveau de plan</a:t>
            </a:r>
          </a:p>
          <a:p>
            <a:pPr marL="1296000" lvl="2" indent="-288000">
              <a:spcBef>
                <a:spcPts val="850"/>
              </a:spcBef>
              <a:buClr>
                <a:srgbClr val="000000"/>
              </a:buClr>
              <a:buSzPct val="45000"/>
              <a:buFont typeface="Wingdings" charset="2"/>
              <a:buChar char=""/>
            </a:pPr>
            <a:r>
              <a:rPr lang="fr-FR" sz="1800" b="0" strike="noStrike" spc="-1">
                <a:latin typeface="Arial"/>
              </a:rPr>
              <a:t>Troisième niveau de plan</a:t>
            </a:r>
          </a:p>
          <a:p>
            <a:pPr marL="1728000" lvl="3" indent="-216000">
              <a:spcBef>
                <a:spcPts val="567"/>
              </a:spcBef>
              <a:buClr>
                <a:srgbClr val="000000"/>
              </a:buClr>
              <a:buSzPct val="75000"/>
              <a:buFont typeface="Symbol" charset="2"/>
              <a:buChar char=""/>
            </a:pPr>
            <a:r>
              <a:rPr lang="fr-FR" sz="1800" b="0" strike="noStrike" spc="-1">
                <a:latin typeface="Arial"/>
              </a:rPr>
              <a:t>Quatrième niveau de plan</a:t>
            </a:r>
          </a:p>
          <a:p>
            <a:pPr marL="2160000" lvl="4" indent="-216000">
              <a:spcBef>
                <a:spcPts val="283"/>
              </a:spcBef>
              <a:buClr>
                <a:srgbClr val="000000"/>
              </a:buClr>
              <a:buSzPct val="45000"/>
              <a:buFont typeface="Wingdings" charset="2"/>
              <a:buChar char=""/>
            </a:pPr>
            <a:r>
              <a:rPr lang="fr-FR" sz="1800" b="0" strike="noStrike" spc="-1">
                <a:latin typeface="Arial"/>
              </a:rPr>
              <a:t>Cinquième niveau de plan</a:t>
            </a:r>
          </a:p>
          <a:p>
            <a:pPr marL="2592000" lvl="5" indent="-216000">
              <a:spcBef>
                <a:spcPts val="283"/>
              </a:spcBef>
              <a:buClr>
                <a:srgbClr val="000000"/>
              </a:buClr>
              <a:buSzPct val="45000"/>
              <a:buFont typeface="Wingdings" charset="2"/>
              <a:buChar char=""/>
            </a:pPr>
            <a:r>
              <a:rPr lang="fr-FR" sz="1800" b="0" strike="noStrike" spc="-1">
                <a:latin typeface="Arial"/>
              </a:rPr>
              <a:t>Sixième niveau de plan</a:t>
            </a:r>
          </a:p>
          <a:p>
            <a:pPr marL="3024000" lvl="6" indent="-216000">
              <a:spcBef>
                <a:spcPts val="283"/>
              </a:spcBef>
              <a:buClr>
                <a:srgbClr val="000000"/>
              </a:buClr>
              <a:buSzPct val="45000"/>
              <a:buFont typeface="Wingdings" charset="2"/>
              <a:buChar char=""/>
            </a:pPr>
            <a:r>
              <a:rPr lang="fr-FR" sz="1800" b="0" strike="noStrike" spc="-1">
                <a:latin typeface="Arial"/>
              </a:rPr>
              <a:t>Septième niveau de plan</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A9706"/>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226080"/>
            <a:ext cx="9072000" cy="946440"/>
          </a:xfrm>
          <a:prstGeom prst="rect">
            <a:avLst/>
          </a:prstGeom>
        </p:spPr>
        <p:txBody>
          <a:bodyPr lIns="0" tIns="0" rIns="0" bIns="0" anchor="ctr">
            <a:noAutofit/>
          </a:bodyPr>
          <a:lstStyle/>
          <a:p>
            <a:pPr algn="ctr"/>
            <a:r>
              <a:rPr lang="fr-FR" sz="4400" b="0" strike="noStrike" spc="-1">
                <a:latin typeface="Arial"/>
              </a:rPr>
              <a:t>Cliquez pour éditer le format du texte-titre</a:t>
            </a:r>
          </a:p>
        </p:txBody>
      </p:sp>
      <p:sp>
        <p:nvSpPr>
          <p:cNvPr id="39" name="PlaceHolder 2"/>
          <p:cNvSpPr>
            <a:spLocks noGrp="1"/>
          </p:cNvSpPr>
          <p:nvPr>
            <p:ph type="body"/>
          </p:nvPr>
        </p:nvSpPr>
        <p:spPr>
          <a:xfrm>
            <a:off x="504000" y="1326600"/>
            <a:ext cx="9072000" cy="328860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fr-FR" sz="3200" b="0" strike="noStrike" spc="-1">
                <a:latin typeface="Arial"/>
              </a:rPr>
              <a:t>Cliquez pour éditer le format du plan de texte</a:t>
            </a:r>
          </a:p>
          <a:p>
            <a:pPr marL="864000" lvl="1" indent="-324000">
              <a:spcBef>
                <a:spcPts val="1134"/>
              </a:spcBef>
              <a:buClr>
                <a:srgbClr val="000000"/>
              </a:buClr>
              <a:buSzPct val="75000"/>
              <a:buFont typeface="Symbol" charset="2"/>
              <a:buChar char=""/>
            </a:pPr>
            <a:r>
              <a:rPr lang="fr-FR" sz="2800" b="0" strike="noStrike" spc="-1">
                <a:latin typeface="Arial"/>
              </a:rPr>
              <a:t>Second niveau de plan</a:t>
            </a:r>
          </a:p>
          <a:p>
            <a:pPr marL="1296000" lvl="2" indent="-288000">
              <a:spcBef>
                <a:spcPts val="850"/>
              </a:spcBef>
              <a:buClr>
                <a:srgbClr val="000000"/>
              </a:buClr>
              <a:buSzPct val="45000"/>
              <a:buFont typeface="Wingdings" charset="2"/>
              <a:buChar char=""/>
            </a:pPr>
            <a:r>
              <a:rPr lang="fr-FR" sz="2400" b="0" strike="noStrike" spc="-1">
                <a:latin typeface="Arial"/>
              </a:rPr>
              <a:t>Troisième niveau de plan</a:t>
            </a:r>
          </a:p>
          <a:p>
            <a:pPr marL="1728000" lvl="3" indent="-216000">
              <a:spcBef>
                <a:spcPts val="567"/>
              </a:spcBef>
              <a:buClr>
                <a:srgbClr val="000000"/>
              </a:buClr>
              <a:buSzPct val="75000"/>
              <a:buFont typeface="Symbol" charset="2"/>
              <a:buChar char=""/>
            </a:pPr>
            <a:r>
              <a:rPr lang="fr-FR" sz="2000" b="0" strike="noStrike" spc="-1">
                <a:latin typeface="Arial"/>
              </a:rPr>
              <a:t>Quatrième niveau de plan</a:t>
            </a:r>
          </a:p>
          <a:p>
            <a:pPr marL="2160000" lvl="4" indent="-216000">
              <a:spcBef>
                <a:spcPts val="283"/>
              </a:spcBef>
              <a:buClr>
                <a:srgbClr val="000000"/>
              </a:buClr>
              <a:buSzPct val="45000"/>
              <a:buFont typeface="Wingdings" charset="2"/>
              <a:buChar char=""/>
            </a:pPr>
            <a:r>
              <a:rPr lang="fr-FR" sz="2000" b="0" strike="noStrike" spc="-1">
                <a:latin typeface="Arial"/>
              </a:rPr>
              <a:t>Cinquième niveau de plan</a:t>
            </a:r>
          </a:p>
          <a:p>
            <a:pPr marL="2592000" lvl="5" indent="-216000">
              <a:spcBef>
                <a:spcPts val="283"/>
              </a:spcBef>
              <a:buClr>
                <a:srgbClr val="000000"/>
              </a:buClr>
              <a:buSzPct val="45000"/>
              <a:buFont typeface="Wingdings" charset="2"/>
              <a:buChar char=""/>
            </a:pPr>
            <a:r>
              <a:rPr lang="fr-FR" sz="2000" b="0" strike="noStrike" spc="-1">
                <a:latin typeface="Arial"/>
              </a:rPr>
              <a:t>Sixième niveau de plan</a:t>
            </a:r>
          </a:p>
          <a:p>
            <a:pPr marL="3024000" lvl="6" indent="-216000">
              <a:spcBef>
                <a:spcPts val="283"/>
              </a:spcBef>
              <a:buClr>
                <a:srgbClr val="000000"/>
              </a:buClr>
              <a:buSzPct val="45000"/>
              <a:buFont typeface="Wingdings" charset="2"/>
              <a:buChar char=""/>
            </a:pPr>
            <a:r>
              <a:rPr lang="fr-FR" sz="2000" b="0" strike="noStrike" spc="-1">
                <a:latin typeface="Arial"/>
              </a:rPr>
              <a:t>Septième niveau de plan</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2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30.jpg"/><Relationship Id="rId5" Type="http://schemas.openxmlformats.org/officeDocument/2006/relationships/image" Target="../media/image29.jpe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g"/><Relationship Id="rId1" Type="http://schemas.openxmlformats.org/officeDocument/2006/relationships/slideLayout" Target="../slideLayouts/slideLayout1.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3.xml"/><Relationship Id="rId4" Type="http://schemas.openxmlformats.org/officeDocument/2006/relationships/image" Target="../media/image37.jpeg"/></Relationships>
</file>

<file path=ppt/slides/_rels/slide19.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1.mp3"/><Relationship Id="rId7" Type="http://schemas.openxmlformats.org/officeDocument/2006/relationships/slideLayout" Target="../slideLayouts/slideLayout13.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audio" Target="../media/media12.mp3"/><Relationship Id="rId11" Type="http://schemas.openxmlformats.org/officeDocument/2006/relationships/image" Target="../media/image40.png"/><Relationship Id="rId5" Type="http://schemas.microsoft.com/office/2007/relationships/media" Target="../media/media12.mp3"/><Relationship Id="rId10" Type="http://schemas.openxmlformats.org/officeDocument/2006/relationships/image" Target="../media/image39.png"/><Relationship Id="rId4" Type="http://schemas.openxmlformats.org/officeDocument/2006/relationships/audio" Target="../media/media11.mp3"/><Relationship Id="rId9" Type="http://schemas.openxmlformats.org/officeDocument/2006/relationships/image" Target="../media/image38.png"/></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2.jpg"/><Relationship Id="rId1" Type="http://schemas.openxmlformats.org/officeDocument/2006/relationships/slideLayout" Target="../slideLayouts/slideLayout13.xml"/><Relationship Id="rId5" Type="http://schemas.openxmlformats.org/officeDocument/2006/relationships/image" Target="../media/image45.jpeg"/><Relationship Id="rId4" Type="http://schemas.openxmlformats.org/officeDocument/2006/relationships/image" Target="../media/image44.jpg"/></Relationships>
</file>

<file path=ppt/slides/_rels/slide22.xml.rels><?xml version="1.0" encoding="UTF-8" standalone="yes"?>
<Relationships xmlns="http://schemas.openxmlformats.org/package/2006/relationships"><Relationship Id="rId3" Type="http://schemas.microsoft.com/office/2007/relationships/media" Target="../media/media14.mp4"/><Relationship Id="rId7" Type="http://schemas.openxmlformats.org/officeDocument/2006/relationships/image" Target="../media/image47.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6.png"/><Relationship Id="rId5" Type="http://schemas.openxmlformats.org/officeDocument/2006/relationships/slideLayout" Target="../slideLayouts/slideLayout13.xml"/><Relationship Id="rId4" Type="http://schemas.openxmlformats.org/officeDocument/2006/relationships/video" Target="../media/media14.mp4"/></Relationships>
</file>

<file path=ppt/slides/_rels/slide2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1.jpg"/><Relationship Id="rId7" Type="http://schemas.openxmlformats.org/officeDocument/2006/relationships/image" Target="../media/image55.jpeg"/><Relationship Id="rId2" Type="http://schemas.openxmlformats.org/officeDocument/2006/relationships/image" Target="../media/image50.jpg"/><Relationship Id="rId1" Type="http://schemas.openxmlformats.org/officeDocument/2006/relationships/slideLayout" Target="../slideLayouts/slideLayout13.xml"/><Relationship Id="rId6" Type="http://schemas.openxmlformats.org/officeDocument/2006/relationships/image" Target="../media/image54.jpg"/><Relationship Id="rId5" Type="http://schemas.openxmlformats.org/officeDocument/2006/relationships/image" Target="../media/image53.jpg"/><Relationship Id="rId4" Type="http://schemas.openxmlformats.org/officeDocument/2006/relationships/image" Target="../media/image52.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680291" y="663678"/>
            <a:ext cx="6216763" cy="532903"/>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lnSpc>
                <a:spcPct val="107000"/>
              </a:lnSpc>
              <a:spcAft>
                <a:spcPts val="800"/>
              </a:spcAft>
            </a:pPr>
            <a:r>
              <a:rPr lang="fr-FR" sz="28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Quand la musique porte la langue d’Oc </a:t>
            </a:r>
            <a:endParaRPr lang="fr-FR" sz="1600" b="1" dirty="0">
              <a:solidFill>
                <a:srgbClr val="C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1659971" y="2118969"/>
            <a:ext cx="6659921" cy="1779333"/>
          </a:xfrm>
          <a:prstGeom prst="rect">
            <a:avLst/>
          </a:prstGeom>
        </p:spPr>
        <p:txBody>
          <a:bodyPr wrap="square">
            <a:spAutoFit/>
          </a:bodyPr>
          <a:lstStyle/>
          <a:p>
            <a:pPr algn="just">
              <a:lnSpc>
                <a:spcPct val="107000"/>
              </a:lnSpc>
              <a:spcAft>
                <a:spcPts val="800"/>
              </a:spcAft>
            </a:pPr>
            <a:r>
              <a:rPr lang="fr-FR" dirty="0" smtClean="0">
                <a:latin typeface="Calibri" panose="020F0502020204030204" pitchFamily="34" charset="0"/>
                <a:ea typeface="Calibri" panose="020F0502020204030204" pitchFamily="34" charset="0"/>
                <a:cs typeface="Times New Roman" panose="02020603050405020304" pitchFamily="18" charset="0"/>
              </a:rPr>
              <a:t>Du </a:t>
            </a:r>
            <a:r>
              <a:rPr lang="fr-FR" dirty="0">
                <a:latin typeface="Calibri" panose="020F0502020204030204" pitchFamily="34" charset="0"/>
                <a:ea typeface="Calibri" panose="020F0502020204030204" pitchFamily="34" charset="0"/>
                <a:cs typeface="Times New Roman" panose="02020603050405020304" pitchFamily="18" charset="0"/>
              </a:rPr>
              <a:t>Moyen-âge à nos jours, le chant a toujours porté la culture d’Oc…</a:t>
            </a:r>
            <a:endParaRPr lang="fr-FR"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fr-FR" dirty="0">
                <a:latin typeface="Calibri" panose="020F0502020204030204" pitchFamily="34" charset="0"/>
                <a:ea typeface="Calibri" panose="020F0502020204030204" pitchFamily="34" charset="0"/>
                <a:cs typeface="Times New Roman" panose="02020603050405020304" pitchFamily="18" charset="0"/>
              </a:rPr>
              <a:t>Une civilisation qui s’entête à vivre et dont la musique exprime encore et toujours la modernité.</a:t>
            </a:r>
            <a:endParaRPr lang="fr-FR" sz="1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fr-FR" dirty="0">
                <a:latin typeface="Calibri" panose="020F0502020204030204" pitchFamily="34" charset="0"/>
                <a:ea typeface="Calibri" panose="020F0502020204030204" pitchFamily="34" charset="0"/>
                <a:cs typeface="Times New Roman" panose="02020603050405020304" pitchFamily="18" charset="0"/>
              </a:rPr>
              <a:t>Car </a:t>
            </a:r>
            <a:r>
              <a:rPr lang="fr-FR" dirty="0" smtClean="0">
                <a:latin typeface="Calibri" panose="020F0502020204030204" pitchFamily="34" charset="0"/>
                <a:ea typeface="Calibri" panose="020F0502020204030204" pitchFamily="34" charset="0"/>
                <a:cs typeface="Times New Roman" panose="02020603050405020304" pitchFamily="18" charset="0"/>
              </a:rPr>
              <a:t>la chanson </a:t>
            </a:r>
            <a:r>
              <a:rPr lang="fr-FR" dirty="0">
                <a:latin typeface="Calibri" panose="020F0502020204030204" pitchFamily="34" charset="0"/>
                <a:ea typeface="Calibri" panose="020F0502020204030204" pitchFamily="34" charset="0"/>
                <a:cs typeface="Times New Roman" panose="02020603050405020304" pitchFamily="18" charset="0"/>
              </a:rPr>
              <a:t>en occitan n’a jamais cessé d’explorer </a:t>
            </a:r>
            <a:r>
              <a:rPr lang="fr-FR" dirty="0" smtClean="0">
                <a:latin typeface="Calibri" panose="020F0502020204030204" pitchFamily="34" charset="0"/>
                <a:ea typeface="Calibri" panose="020F0502020204030204" pitchFamily="34" charset="0"/>
                <a:cs typeface="Times New Roman" panose="02020603050405020304" pitchFamily="18" charset="0"/>
              </a:rPr>
              <a:t>                                    les </a:t>
            </a:r>
            <a:r>
              <a:rPr lang="fr-FR" dirty="0">
                <a:latin typeface="Calibri" panose="020F0502020204030204" pitchFamily="34" charset="0"/>
                <a:ea typeface="Calibri" panose="020F0502020204030204" pitchFamily="34" charset="0"/>
                <a:cs typeface="Times New Roman" panose="02020603050405020304" pitchFamily="18" charset="0"/>
              </a:rPr>
              <a:t>préoccupations du temps, elle n’a jamais cessé d’être neuve …</a:t>
            </a:r>
            <a:r>
              <a:rPr lang="fr-FR" sz="1400" dirty="0">
                <a:latin typeface="Calibri" panose="020F0502020204030204" pitchFamily="34" charset="0"/>
                <a:ea typeface="Calibri" panose="020F0502020204030204" pitchFamily="34" charset="0"/>
                <a:cs typeface="Times New Roman" panose="02020603050405020304" pitchFamily="18" charset="0"/>
              </a:rPr>
              <a:t>. </a:t>
            </a:r>
            <a:endParaRPr lang="fr-FR"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ZoneTexte 4"/>
          <p:cNvSpPr txBox="1"/>
          <p:nvPr/>
        </p:nvSpPr>
        <p:spPr>
          <a:xfrm>
            <a:off x="3911670" y="1484437"/>
            <a:ext cx="1754006" cy="276999"/>
          </a:xfrm>
          <a:prstGeom prst="rect">
            <a:avLst/>
          </a:prstGeom>
          <a:noFill/>
        </p:spPr>
        <p:txBody>
          <a:bodyPr wrap="none" rtlCol="0">
            <a:spAutoFit/>
          </a:bodyPr>
          <a:lstStyle/>
          <a:p>
            <a:r>
              <a:rPr lang="fr-FR" sz="1200" dirty="0" smtClean="0"/>
              <a:t>Nathalie et Eric Roulet </a:t>
            </a:r>
            <a:endParaRPr lang="fr-FR" sz="1200" dirty="0"/>
          </a:p>
        </p:txBody>
      </p:sp>
    </p:spTree>
    <p:extLst>
      <p:ext uri="{BB962C8B-B14F-4D97-AF65-F5344CB8AC3E}">
        <p14:creationId xmlns:p14="http://schemas.microsoft.com/office/powerpoint/2010/main" val="3106873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936572" y="596663"/>
            <a:ext cx="8111516"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400" b="1" dirty="0" smtClean="0">
                <a:solidFill>
                  <a:srgbClr val="C00000"/>
                </a:solidFill>
              </a:rPr>
              <a:t>Dans le sillage de la civilisation de l’amour courtois… </a:t>
            </a:r>
            <a:endParaRPr lang="fr-FR" sz="2400" b="1" dirty="0">
              <a:solidFill>
                <a:srgbClr val="C00000"/>
              </a:solidFill>
            </a:endParaRPr>
          </a:p>
        </p:txBody>
      </p:sp>
      <p:sp>
        <p:nvSpPr>
          <p:cNvPr id="3" name="Rectangle 2"/>
          <p:cNvSpPr/>
          <p:nvPr/>
        </p:nvSpPr>
        <p:spPr>
          <a:xfrm rot="10800000" flipV="1">
            <a:off x="538318" y="1612327"/>
            <a:ext cx="8908024" cy="461665"/>
          </a:xfrm>
          <a:prstGeom prst="rect">
            <a:avLst/>
          </a:prstGeom>
        </p:spPr>
        <p:txBody>
          <a:bodyPr wrap="square">
            <a:spAutoFit/>
          </a:bodyPr>
          <a:lstStyle/>
          <a:p>
            <a:pPr algn="just"/>
            <a:r>
              <a:rPr lang="fr-FR" altLang="fr-FR" sz="1200" dirty="0" smtClean="0"/>
              <a:t>A partir du 11 siècle, les troubadours élaborent une poésie associée à une mélodie…La première chanson profane et écrite ? </a:t>
            </a:r>
            <a:endParaRPr lang="fr-FR" altLang="fr-FR" sz="1200" dirty="0"/>
          </a:p>
          <a:p>
            <a:pPr algn="just"/>
            <a:r>
              <a:rPr lang="fr-FR" altLang="fr-FR" sz="1200" dirty="0"/>
              <a:t>Le troubadour est un seigneur ou un lettré </a:t>
            </a:r>
            <a:r>
              <a:rPr lang="fr-FR" altLang="fr-FR" sz="1200" dirty="0" smtClean="0"/>
              <a:t>qui </a:t>
            </a:r>
            <a:r>
              <a:rPr lang="fr-FR" altLang="fr-FR" sz="1200" dirty="0"/>
              <a:t>écrit des poésies en langue </a:t>
            </a:r>
            <a:r>
              <a:rPr lang="fr-FR" altLang="fr-FR" sz="1200" dirty="0" smtClean="0"/>
              <a:t>occitane</a:t>
            </a:r>
            <a:r>
              <a:rPr lang="fr-FR" altLang="fr-FR" sz="1200" dirty="0"/>
              <a:t> </a:t>
            </a:r>
            <a:r>
              <a:rPr lang="fr-FR" altLang="fr-FR" sz="1200" dirty="0" smtClean="0"/>
              <a:t>et les accompagnent toujours d’une mélodie</a:t>
            </a:r>
            <a:endParaRPr lang="fr-FR" altLang="fr-FR" sz="1200" dirty="0"/>
          </a:p>
        </p:txBody>
      </p:sp>
      <p:pic>
        <p:nvPicPr>
          <p:cNvPr id="4" name="Imag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52716" y="2461999"/>
            <a:ext cx="1235752" cy="1761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759665" y="2627991"/>
            <a:ext cx="1340387" cy="1384995"/>
          </a:xfrm>
          <a:prstGeom prst="rect">
            <a:avLst/>
          </a:prstGeom>
        </p:spPr>
        <p:txBody>
          <a:bodyPr wrap="square">
            <a:spAutoFit/>
          </a:bodyPr>
          <a:lstStyle/>
          <a:p>
            <a:r>
              <a:rPr lang="fr-FR" altLang="fr-FR" sz="1050" dirty="0"/>
              <a:t>Le </a:t>
            </a:r>
            <a:r>
              <a:rPr lang="fr-FR" altLang="fr-FR" sz="1050" dirty="0" smtClean="0"/>
              <a:t>premier des troubadours connu à ce jour est </a:t>
            </a:r>
            <a:r>
              <a:rPr lang="fr-FR" altLang="fr-FR" sz="1050" dirty="0"/>
              <a:t>Guilhem IX, </a:t>
            </a:r>
            <a:r>
              <a:rPr lang="fr-FR" altLang="fr-FR" sz="1050" dirty="0" smtClean="0"/>
              <a:t>(1071/1126) comte </a:t>
            </a:r>
            <a:r>
              <a:rPr lang="fr-FR" altLang="fr-FR" sz="1050" dirty="0"/>
              <a:t>de Poitiers et Duc </a:t>
            </a:r>
            <a:r>
              <a:rPr lang="fr-FR" altLang="fr-FR" sz="1050" dirty="0" smtClean="0"/>
              <a:t> d’Aquitaine</a:t>
            </a:r>
            <a:r>
              <a:rPr lang="fr-FR" altLang="fr-FR" sz="1050" dirty="0"/>
              <a:t>, grand-père d’Aliénor</a:t>
            </a:r>
            <a:r>
              <a:rPr lang="fr-FR" altLang="fr-FR" sz="1050" dirty="0" smtClean="0"/>
              <a:t>. </a:t>
            </a:r>
            <a:endParaRPr lang="fr-FR" altLang="fr-FR" sz="1050" dirty="0"/>
          </a:p>
        </p:txBody>
      </p:sp>
      <p:sp>
        <p:nvSpPr>
          <p:cNvPr id="8" name="ZoneTexte 7"/>
          <p:cNvSpPr txBox="1"/>
          <p:nvPr/>
        </p:nvSpPr>
        <p:spPr>
          <a:xfrm>
            <a:off x="320776" y="4511623"/>
            <a:ext cx="9608573" cy="646331"/>
          </a:xfrm>
          <a:prstGeom prst="rect">
            <a:avLst/>
          </a:prstGeom>
          <a:noFill/>
        </p:spPr>
        <p:txBody>
          <a:bodyPr wrap="square" rtlCol="0">
            <a:spAutoFit/>
          </a:bodyPr>
          <a:lstStyle/>
          <a:p>
            <a:pPr algn="ctr"/>
            <a:r>
              <a:rPr lang="fr-FR" i="1" dirty="0">
                <a:solidFill>
                  <a:srgbClr val="C00000"/>
                </a:solidFill>
              </a:rPr>
              <a:t>S</a:t>
            </a:r>
            <a:r>
              <a:rPr lang="fr-FR" i="1" dirty="0" smtClean="0">
                <a:solidFill>
                  <a:srgbClr val="C00000"/>
                </a:solidFill>
              </a:rPr>
              <a:t>outenue par les cours occitanes, la poésie des troubadours domine pendant trois siècles             la création artistique en Europe.   </a:t>
            </a:r>
            <a:endParaRPr lang="fr-FR" i="1" dirty="0">
              <a:solidFill>
                <a:srgbClr val="C00000"/>
              </a:solidFill>
            </a:endParaRPr>
          </a:p>
        </p:txBody>
      </p:sp>
      <p:pic>
        <p:nvPicPr>
          <p:cNvPr id="9" name="Image 2"/>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92330" y="2520554"/>
            <a:ext cx="1349478" cy="1628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ZoneTexte 11"/>
          <p:cNvSpPr txBox="1"/>
          <p:nvPr/>
        </p:nvSpPr>
        <p:spPr>
          <a:xfrm>
            <a:off x="6403914" y="2738810"/>
            <a:ext cx="1711958" cy="1015663"/>
          </a:xfrm>
          <a:prstGeom prst="rect">
            <a:avLst/>
          </a:prstGeom>
          <a:noFill/>
        </p:spPr>
        <p:txBody>
          <a:bodyPr wrap="square" rtlCol="0">
            <a:spAutoFit/>
          </a:bodyPr>
          <a:lstStyle/>
          <a:p>
            <a:r>
              <a:rPr lang="fr-FR" sz="1200" dirty="0" smtClean="0"/>
              <a:t>Protégé d’</a:t>
            </a:r>
            <a:r>
              <a:rPr lang="fr-FR" sz="1200" dirty="0" err="1" smtClean="0"/>
              <a:t>Alienor</a:t>
            </a:r>
            <a:r>
              <a:rPr lang="fr-FR" sz="1200" dirty="0" smtClean="0"/>
              <a:t>, </a:t>
            </a:r>
            <a:r>
              <a:rPr lang="fr-FR" sz="1200" dirty="0" err="1" smtClean="0"/>
              <a:t>Bernatz</a:t>
            </a:r>
            <a:r>
              <a:rPr lang="fr-FR" sz="1200" dirty="0" smtClean="0"/>
              <a:t> de </a:t>
            </a:r>
            <a:r>
              <a:rPr lang="fr-FR" sz="1200" dirty="0" err="1" smtClean="0"/>
              <a:t>Vendatorn</a:t>
            </a:r>
            <a:endParaRPr lang="fr-FR" sz="1200" dirty="0" smtClean="0"/>
          </a:p>
          <a:p>
            <a:r>
              <a:rPr lang="fr-FR" sz="1200" dirty="0" smtClean="0"/>
              <a:t>(1134/1201) est probablement le plus célèbre. </a:t>
            </a:r>
            <a:endParaRPr lang="fr-FR" sz="1200" dirty="0"/>
          </a:p>
        </p:txBody>
      </p:sp>
      <p:pic>
        <p:nvPicPr>
          <p:cNvPr id="7" name="- A l'entrada del temps clar Jordi Savall">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6745" y="5157954"/>
            <a:ext cx="218876" cy="218876"/>
          </a:xfrm>
          <a:prstGeom prst="rect">
            <a:avLst/>
          </a:prstGeom>
        </p:spPr>
      </p:pic>
    </p:spTree>
    <p:extLst>
      <p:ext uri="{BB962C8B-B14F-4D97-AF65-F5344CB8AC3E}">
        <p14:creationId xmlns:p14="http://schemas.microsoft.com/office/powerpoint/2010/main" val="14534161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424"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ic de Prat - Ab la doçor del temps novel (Liv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51141" y="1312606"/>
            <a:ext cx="4706375" cy="2647336"/>
          </a:xfrm>
          <a:prstGeom prst="rect">
            <a:avLst/>
          </a:prstGeom>
        </p:spPr>
      </p:pic>
    </p:spTree>
    <p:extLst>
      <p:ext uri="{BB962C8B-B14F-4D97-AF65-F5344CB8AC3E}">
        <p14:creationId xmlns:p14="http://schemas.microsoft.com/office/powerpoint/2010/main" val="23656232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4276" y="1307919"/>
            <a:ext cx="3129380" cy="1964554"/>
          </a:xfrm>
          <a:prstGeom prst="rect">
            <a:avLst/>
          </a:prstGeom>
        </p:spPr>
      </p:pic>
      <p:sp>
        <p:nvSpPr>
          <p:cNvPr id="4" name="ZoneTexte 3"/>
          <p:cNvSpPr txBox="1"/>
          <p:nvPr/>
        </p:nvSpPr>
        <p:spPr>
          <a:xfrm>
            <a:off x="1718187" y="405579"/>
            <a:ext cx="6255559"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400" b="1" dirty="0" smtClean="0">
                <a:solidFill>
                  <a:srgbClr val="C00000"/>
                </a:solidFill>
              </a:rPr>
              <a:t>Une partition de </a:t>
            </a:r>
            <a:r>
              <a:rPr lang="fr-FR" sz="2400" b="1" dirty="0" err="1" smtClean="0">
                <a:solidFill>
                  <a:srgbClr val="C00000"/>
                </a:solidFill>
              </a:rPr>
              <a:t>Jaufré</a:t>
            </a:r>
            <a:r>
              <a:rPr lang="fr-FR" sz="2400" b="1" dirty="0" smtClean="0">
                <a:solidFill>
                  <a:srgbClr val="C00000"/>
                </a:solidFill>
              </a:rPr>
              <a:t> </a:t>
            </a:r>
            <a:r>
              <a:rPr lang="fr-FR" sz="2400" b="1" dirty="0" err="1" smtClean="0">
                <a:solidFill>
                  <a:srgbClr val="C00000"/>
                </a:solidFill>
              </a:rPr>
              <a:t>Rudel</a:t>
            </a:r>
            <a:r>
              <a:rPr lang="fr-FR" sz="2400" b="1" dirty="0" smtClean="0">
                <a:solidFill>
                  <a:srgbClr val="C00000"/>
                </a:solidFill>
              </a:rPr>
              <a:t> (1110/1148) </a:t>
            </a:r>
            <a:endParaRPr lang="fr-FR" sz="2400" b="1" dirty="0">
              <a:solidFill>
                <a:srgbClr val="C00000"/>
              </a:solidFill>
            </a:endParaRPr>
          </a:p>
        </p:txBody>
      </p:sp>
      <p:sp>
        <p:nvSpPr>
          <p:cNvPr id="5" name="ZoneTexte 4"/>
          <p:cNvSpPr txBox="1"/>
          <p:nvPr/>
        </p:nvSpPr>
        <p:spPr>
          <a:xfrm>
            <a:off x="1334728" y="3469799"/>
            <a:ext cx="6739345" cy="523220"/>
          </a:xfrm>
          <a:prstGeom prst="rect">
            <a:avLst/>
          </a:prstGeom>
          <a:noFill/>
        </p:spPr>
        <p:txBody>
          <a:bodyPr wrap="none" rtlCol="0">
            <a:spAutoFit/>
          </a:bodyPr>
          <a:lstStyle/>
          <a:p>
            <a:r>
              <a:rPr lang="fr-FR" sz="1400" dirty="0" smtClean="0">
                <a:solidFill>
                  <a:srgbClr val="C00000"/>
                </a:solidFill>
              </a:rPr>
              <a:t>Les troubadours écrivent leur musique en utilisant un système de notation associé </a:t>
            </a:r>
          </a:p>
          <a:p>
            <a:r>
              <a:rPr lang="fr-FR" sz="1400" dirty="0">
                <a:solidFill>
                  <a:srgbClr val="C00000"/>
                </a:solidFill>
              </a:rPr>
              <a:t>a</a:t>
            </a:r>
            <a:r>
              <a:rPr lang="fr-FR" sz="1400" dirty="0" smtClean="0">
                <a:solidFill>
                  <a:srgbClr val="C00000"/>
                </a:solidFill>
              </a:rPr>
              <a:t>ux paroles…C’est une chanson. </a:t>
            </a:r>
            <a:endParaRPr lang="fr-FR" sz="1400" dirty="0">
              <a:solidFill>
                <a:srgbClr val="C00000"/>
              </a:solidFill>
            </a:endParaRPr>
          </a:p>
        </p:txBody>
      </p:sp>
      <p:pic>
        <p:nvPicPr>
          <p:cNvPr id="6" name="Image 5"/>
          <p:cNvPicPr>
            <a:picLocks noChangeAspect="1"/>
          </p:cNvPicPr>
          <p:nvPr/>
        </p:nvPicPr>
        <p:blipFill>
          <a:blip r:embed="rId3"/>
          <a:stretch>
            <a:fillRect/>
          </a:stretch>
        </p:blipFill>
        <p:spPr>
          <a:xfrm>
            <a:off x="2086897" y="1307919"/>
            <a:ext cx="1342103" cy="1964554"/>
          </a:xfrm>
          <a:prstGeom prst="rect">
            <a:avLst/>
          </a:prstGeom>
        </p:spPr>
      </p:pic>
      <p:sp>
        <p:nvSpPr>
          <p:cNvPr id="2" name="ZoneTexte 1"/>
          <p:cNvSpPr txBox="1"/>
          <p:nvPr/>
        </p:nvSpPr>
        <p:spPr>
          <a:xfrm>
            <a:off x="535441" y="4190345"/>
            <a:ext cx="9084651" cy="1200329"/>
          </a:xfrm>
          <a:prstGeom prst="rect">
            <a:avLst/>
          </a:prstGeom>
          <a:noFill/>
        </p:spPr>
        <p:txBody>
          <a:bodyPr wrap="square" rtlCol="0">
            <a:spAutoFit/>
          </a:bodyPr>
          <a:lstStyle/>
          <a:p>
            <a:r>
              <a:rPr lang="fr-FR" dirty="0" smtClean="0"/>
              <a:t>Les derniers troubadours au XV siècle disparaissent avec la fin des cours </a:t>
            </a:r>
            <a:r>
              <a:rPr lang="fr-FR" dirty="0"/>
              <a:t>occitanes</a:t>
            </a:r>
            <a:r>
              <a:rPr lang="fr-FR" dirty="0" smtClean="0"/>
              <a:t>…</a:t>
            </a:r>
          </a:p>
          <a:p>
            <a:r>
              <a:rPr lang="fr-FR" dirty="0" smtClean="0"/>
              <a:t>Mais </a:t>
            </a:r>
            <a:r>
              <a:rPr lang="fr-FR" dirty="0"/>
              <a:t>il reste le royaume de Navarre et la cour </a:t>
            </a:r>
            <a:r>
              <a:rPr lang="fr-FR" dirty="0" smtClean="0"/>
              <a:t>d’Henri IV ainsi que d’autres foyers de création dans lesquels la langue est vivante et protégée. </a:t>
            </a:r>
            <a:endParaRPr lang="fr-FR" dirty="0"/>
          </a:p>
          <a:p>
            <a:endParaRPr lang="fr-FR" dirty="0" smtClean="0"/>
          </a:p>
        </p:txBody>
      </p:sp>
    </p:spTree>
    <p:extLst>
      <p:ext uri="{BB962C8B-B14F-4D97-AF65-F5344CB8AC3E}">
        <p14:creationId xmlns:p14="http://schemas.microsoft.com/office/powerpoint/2010/main" val="19614696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VO - Lanquan li jorn (Jaufre Rudel)">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94270" y="1452342"/>
            <a:ext cx="5663483" cy="3185821"/>
          </a:xfrm>
          <a:prstGeom prst="rect">
            <a:avLst/>
          </a:prstGeom>
        </p:spPr>
      </p:pic>
    </p:spTree>
    <p:extLst>
      <p:ext uri="{BB962C8B-B14F-4D97-AF65-F5344CB8AC3E}">
        <p14:creationId xmlns:p14="http://schemas.microsoft.com/office/powerpoint/2010/main" val="39249158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40909">
                <p:cTn id="7"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951015" y="189149"/>
            <a:ext cx="5737468" cy="499496"/>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646" dirty="0">
                <a:solidFill>
                  <a:srgbClr val="C00000"/>
                </a:solidFill>
                <a:effectLst>
                  <a:outerShdw blurRad="38100" dist="38100" dir="2700000" algn="tl">
                    <a:srgbClr val="000000">
                      <a:alpha val="43137"/>
                    </a:srgbClr>
                  </a:outerShdw>
                </a:effectLst>
              </a:rPr>
              <a:t>La </a:t>
            </a:r>
            <a:r>
              <a:rPr lang="fr-FR" sz="2646" dirty="0" err="1">
                <a:solidFill>
                  <a:srgbClr val="C00000"/>
                </a:solidFill>
                <a:effectLst>
                  <a:outerShdw blurRad="38100" dist="38100" dir="2700000" algn="tl">
                    <a:srgbClr val="000000">
                      <a:alpha val="43137"/>
                    </a:srgbClr>
                  </a:outerShdw>
                </a:effectLst>
              </a:rPr>
              <a:t>mòda</a:t>
            </a:r>
            <a:r>
              <a:rPr lang="fr-FR" sz="2646" dirty="0">
                <a:solidFill>
                  <a:srgbClr val="C00000"/>
                </a:solidFill>
                <a:effectLst>
                  <a:outerShdw blurRad="38100" dist="38100" dir="2700000" algn="tl">
                    <a:srgbClr val="000000">
                      <a:alpha val="43137"/>
                    </a:srgbClr>
                  </a:outerShdw>
                </a:effectLst>
              </a:rPr>
              <a:t> </a:t>
            </a:r>
            <a:r>
              <a:rPr lang="fr-FR" sz="2646" dirty="0" err="1">
                <a:solidFill>
                  <a:srgbClr val="C00000"/>
                </a:solidFill>
                <a:effectLst>
                  <a:outerShdw blurRad="38100" dist="38100" dir="2700000" algn="tl">
                    <a:srgbClr val="000000">
                      <a:alpha val="43137"/>
                    </a:srgbClr>
                  </a:outerShdw>
                </a:effectLst>
              </a:rPr>
              <a:t>gascona</a:t>
            </a:r>
            <a:r>
              <a:rPr lang="fr-FR" sz="2646" dirty="0">
                <a:solidFill>
                  <a:srgbClr val="C00000"/>
                </a:solidFill>
                <a:effectLst>
                  <a:outerShdw blurRad="38100" dist="38100" dir="2700000" algn="tl">
                    <a:srgbClr val="000000">
                      <a:alpha val="43137"/>
                    </a:srgbClr>
                  </a:outerShdw>
                </a:effectLst>
              </a:rPr>
              <a:t> a la </a:t>
            </a:r>
            <a:r>
              <a:rPr lang="fr-FR" sz="2646" dirty="0" err="1">
                <a:solidFill>
                  <a:srgbClr val="C00000"/>
                </a:solidFill>
                <a:effectLst>
                  <a:outerShdw blurRad="38100" dist="38100" dir="2700000" algn="tl">
                    <a:srgbClr val="000000">
                      <a:alpha val="43137"/>
                    </a:srgbClr>
                  </a:outerShdw>
                </a:effectLst>
              </a:rPr>
              <a:t>cort</a:t>
            </a:r>
            <a:r>
              <a:rPr lang="fr-FR" sz="2646" dirty="0">
                <a:solidFill>
                  <a:srgbClr val="C00000"/>
                </a:solidFill>
                <a:effectLst>
                  <a:outerShdw blurRad="38100" dist="38100" dir="2700000" algn="tl">
                    <a:srgbClr val="000000">
                      <a:alpha val="43137"/>
                    </a:srgbClr>
                  </a:outerShdw>
                </a:effectLst>
              </a:rPr>
              <a:t> d’</a:t>
            </a:r>
            <a:r>
              <a:rPr lang="fr-FR" sz="2646" dirty="0" err="1">
                <a:solidFill>
                  <a:srgbClr val="C00000"/>
                </a:solidFill>
                <a:effectLst>
                  <a:outerShdw blurRad="38100" dist="38100" dir="2700000" algn="tl">
                    <a:srgbClr val="000000">
                      <a:alpha val="43137"/>
                    </a:srgbClr>
                  </a:outerShdw>
                </a:effectLst>
              </a:rPr>
              <a:t>Enric</a:t>
            </a:r>
            <a:r>
              <a:rPr lang="fr-FR" sz="2646" dirty="0">
                <a:solidFill>
                  <a:srgbClr val="C00000"/>
                </a:solidFill>
                <a:effectLst>
                  <a:outerShdw blurRad="38100" dist="38100" dir="2700000" algn="tl">
                    <a:srgbClr val="000000">
                      <a:alpha val="43137"/>
                    </a:srgbClr>
                  </a:outerShdw>
                </a:effectLst>
              </a:rPr>
              <a:t> IV</a:t>
            </a:r>
          </a:p>
        </p:txBody>
      </p:sp>
      <p:sp>
        <p:nvSpPr>
          <p:cNvPr id="3" name="Rectangle 2"/>
          <p:cNvSpPr/>
          <p:nvPr/>
        </p:nvSpPr>
        <p:spPr>
          <a:xfrm>
            <a:off x="341848" y="1018438"/>
            <a:ext cx="2816213" cy="3910686"/>
          </a:xfrm>
          <a:prstGeom prst="rect">
            <a:avLst/>
          </a:prstGeom>
        </p:spPr>
        <p:txBody>
          <a:bodyPr wrap="square">
            <a:spAutoFit/>
          </a:bodyPr>
          <a:lstStyle/>
          <a:p>
            <a:r>
              <a:rPr lang="fr-FR" sz="827" i="1" dirty="0">
                <a:solidFill>
                  <a:srgbClr val="CC0000"/>
                </a:solidFill>
                <a:latin typeface="Arial" panose="020B0604020202020204" pitchFamily="34" charset="0"/>
              </a:rPr>
              <a:t>La </a:t>
            </a:r>
            <a:r>
              <a:rPr lang="fr-FR" sz="827" i="1" dirty="0" err="1">
                <a:solidFill>
                  <a:srgbClr val="CC0000"/>
                </a:solidFill>
                <a:latin typeface="Arial" panose="020B0604020202020204" pitchFamily="34" charset="0"/>
              </a:rPr>
              <a:t>Trilha</a:t>
            </a:r>
            <a:r>
              <a:rPr lang="fr-FR" sz="827" i="1" dirty="0">
                <a:solidFill>
                  <a:srgbClr val="CC0000"/>
                </a:solidFill>
                <a:latin typeface="Arial" panose="020B0604020202020204" pitchFamily="34" charset="0"/>
              </a:rPr>
              <a:t> : Un des rares chants gascons savants</a:t>
            </a:r>
            <a:r>
              <a:rPr lang="fr-FR" sz="827" i="1" dirty="0">
                <a:solidFill>
                  <a:srgbClr val="CC0000"/>
                </a:solidFill>
              </a:rPr>
              <a:t/>
            </a:r>
            <a:br>
              <a:rPr lang="fr-FR" sz="827" i="1" dirty="0">
                <a:solidFill>
                  <a:srgbClr val="CC0000"/>
                </a:solidFill>
              </a:rPr>
            </a:br>
            <a:r>
              <a:rPr lang="fr-FR" sz="827" i="1" dirty="0">
                <a:solidFill>
                  <a:srgbClr val="CC0000"/>
                </a:solidFill>
                <a:latin typeface="Arial" panose="020B0604020202020204" pitchFamily="34" charset="0"/>
              </a:rPr>
              <a:t>du XVI siècle arrivé jusqu’à nos jours, grâce peut-être à la notoriété de Claude Le Jeune (1530-1600). Musicien</a:t>
            </a:r>
            <a:r>
              <a:rPr lang="fr-FR" sz="827" i="1" dirty="0">
                <a:solidFill>
                  <a:srgbClr val="CC0000"/>
                </a:solidFill>
              </a:rPr>
              <a:t/>
            </a:r>
            <a:br>
              <a:rPr lang="fr-FR" sz="827" i="1" dirty="0">
                <a:solidFill>
                  <a:srgbClr val="CC0000"/>
                </a:solidFill>
              </a:rPr>
            </a:br>
            <a:r>
              <a:rPr lang="fr-FR" sz="827" i="1" dirty="0">
                <a:solidFill>
                  <a:srgbClr val="CC0000"/>
                </a:solidFill>
                <a:latin typeface="Arial" panose="020B0604020202020204" pitchFamily="34" charset="0"/>
              </a:rPr>
              <a:t>protestant, protégé de Guillaume d’Orange, il</a:t>
            </a:r>
            <a:r>
              <a:rPr lang="fr-FR" sz="827" i="1" dirty="0">
                <a:solidFill>
                  <a:srgbClr val="CC0000"/>
                </a:solidFill>
              </a:rPr>
              <a:t/>
            </a:r>
            <a:br>
              <a:rPr lang="fr-FR" sz="827" i="1" dirty="0">
                <a:solidFill>
                  <a:srgbClr val="CC0000"/>
                </a:solidFill>
              </a:rPr>
            </a:br>
            <a:r>
              <a:rPr lang="fr-FR" sz="827" i="1" dirty="0">
                <a:solidFill>
                  <a:srgbClr val="CC0000"/>
                </a:solidFill>
                <a:latin typeface="Arial" panose="020B0604020202020204" pitchFamily="34" charset="0"/>
              </a:rPr>
              <a:t>deviendra le compositeur principal puis le </a:t>
            </a:r>
            <a:r>
              <a:rPr lang="fr-FR" sz="827" i="1" dirty="0" smtClean="0">
                <a:solidFill>
                  <a:srgbClr val="CC0000"/>
                </a:solidFill>
                <a:latin typeface="Arial" panose="020B0604020202020204" pitchFamily="34" charset="0"/>
              </a:rPr>
              <a:t>maître </a:t>
            </a:r>
            <a:r>
              <a:rPr lang="fr-FR" sz="827" i="1" dirty="0">
                <a:solidFill>
                  <a:srgbClr val="CC0000"/>
                </a:solidFill>
                <a:latin typeface="Arial" panose="020B0604020202020204" pitchFamily="34" charset="0"/>
              </a:rPr>
              <a:t>de la</a:t>
            </a:r>
            <a:r>
              <a:rPr lang="fr-FR" sz="827" i="1" dirty="0">
                <a:solidFill>
                  <a:srgbClr val="CC0000"/>
                </a:solidFill>
              </a:rPr>
              <a:t/>
            </a:r>
            <a:br>
              <a:rPr lang="fr-FR" sz="827" i="1" dirty="0">
                <a:solidFill>
                  <a:srgbClr val="CC0000"/>
                </a:solidFill>
              </a:rPr>
            </a:br>
            <a:r>
              <a:rPr lang="fr-FR" sz="827" i="1" dirty="0">
                <a:solidFill>
                  <a:srgbClr val="CC0000"/>
                </a:solidFill>
                <a:latin typeface="Arial" panose="020B0604020202020204" pitchFamily="34" charset="0"/>
              </a:rPr>
              <a:t>musique du roi Henri IV </a:t>
            </a:r>
          </a:p>
          <a:p>
            <a:r>
              <a:rPr lang="fr-FR" sz="827" dirty="0">
                <a:solidFill>
                  <a:srgbClr val="CC0000"/>
                </a:solidFill>
              </a:rPr>
              <a:t/>
            </a:r>
            <a:br>
              <a:rPr lang="fr-FR" sz="827" dirty="0">
                <a:solidFill>
                  <a:srgbClr val="CC0000"/>
                </a:solidFill>
              </a:rPr>
            </a:br>
            <a:r>
              <a:rPr lang="fr-FR" sz="827" dirty="0" err="1"/>
              <a:t>Devath</a:t>
            </a:r>
            <a:r>
              <a:rPr lang="fr-FR" sz="827" dirty="0"/>
              <a:t> la </a:t>
            </a:r>
            <a:r>
              <a:rPr lang="fr-FR" sz="827" dirty="0" err="1"/>
              <a:t>nòsta</a:t>
            </a:r>
            <a:r>
              <a:rPr lang="fr-FR" sz="827" dirty="0"/>
              <a:t> </a:t>
            </a:r>
            <a:r>
              <a:rPr lang="fr-FR" sz="827" dirty="0" err="1"/>
              <a:t>trilha</a:t>
            </a:r>
            <a:r>
              <a:rPr lang="fr-FR" sz="827" dirty="0"/>
              <a:t> en mai,</a:t>
            </a:r>
            <a:br>
              <a:rPr lang="fr-FR" sz="827" dirty="0"/>
            </a:br>
            <a:r>
              <a:rPr lang="fr-FR" sz="827" dirty="0" err="1"/>
              <a:t>Cantan</a:t>
            </a:r>
            <a:r>
              <a:rPr lang="fr-FR" sz="827" dirty="0"/>
              <a:t> </a:t>
            </a:r>
            <a:r>
              <a:rPr lang="fr-FR" sz="827" dirty="0" err="1"/>
              <a:t>lo</a:t>
            </a:r>
            <a:r>
              <a:rPr lang="fr-FR" sz="827" dirty="0"/>
              <a:t> </a:t>
            </a:r>
            <a:r>
              <a:rPr lang="fr-FR" sz="827" dirty="0" err="1"/>
              <a:t>tor</a:t>
            </a:r>
            <a:r>
              <a:rPr lang="fr-FR" sz="827" dirty="0"/>
              <a:t>(r) e </a:t>
            </a:r>
            <a:r>
              <a:rPr lang="fr-FR" sz="827" dirty="0" err="1"/>
              <a:t>lo</a:t>
            </a:r>
            <a:r>
              <a:rPr lang="fr-FR" sz="827" dirty="0"/>
              <a:t> pic e </a:t>
            </a:r>
            <a:r>
              <a:rPr lang="fr-FR" sz="827" dirty="0" err="1"/>
              <a:t>lo</a:t>
            </a:r>
            <a:r>
              <a:rPr lang="fr-FR" sz="827" dirty="0"/>
              <a:t> gai ! (x2)</a:t>
            </a:r>
            <a:br>
              <a:rPr lang="fr-FR" sz="827" dirty="0"/>
            </a:br>
            <a:r>
              <a:rPr lang="fr-FR" sz="827" dirty="0"/>
              <a:t>Bon matin la </a:t>
            </a:r>
            <a:r>
              <a:rPr lang="fr-FR" sz="827" dirty="0" err="1"/>
              <a:t>hrescureta</a:t>
            </a:r>
            <a:r>
              <a:rPr lang="fr-FR" sz="827" dirty="0"/>
              <a:t>  Jo ’m </a:t>
            </a:r>
            <a:r>
              <a:rPr lang="fr-FR" sz="827" dirty="0" err="1"/>
              <a:t>levè</a:t>
            </a:r>
            <a:r>
              <a:rPr lang="fr-FR" sz="827" dirty="0"/>
              <a:t/>
            </a:r>
            <a:br>
              <a:rPr lang="fr-FR" sz="827" dirty="0"/>
            </a:br>
            <a:r>
              <a:rPr lang="fr-FR" sz="827" dirty="0"/>
              <a:t>La </a:t>
            </a:r>
            <a:r>
              <a:rPr lang="fr-FR" sz="827" dirty="0" err="1"/>
              <a:t>hrescureta</a:t>
            </a:r>
            <a:r>
              <a:rPr lang="fr-FR" sz="827" dirty="0"/>
              <a:t> </a:t>
            </a:r>
            <a:r>
              <a:rPr lang="fr-FR" sz="827" dirty="0" err="1"/>
              <a:t>jo’m</a:t>
            </a:r>
            <a:r>
              <a:rPr lang="fr-FR" sz="827" dirty="0"/>
              <a:t> </a:t>
            </a:r>
            <a:r>
              <a:rPr lang="fr-FR" sz="827" dirty="0" err="1"/>
              <a:t>levè</a:t>
            </a:r>
            <a:r>
              <a:rPr lang="fr-FR" sz="827" dirty="0"/>
              <a:t>.</a:t>
            </a:r>
            <a:br>
              <a:rPr lang="fr-FR" sz="827" dirty="0"/>
            </a:br>
            <a:r>
              <a:rPr lang="fr-FR" sz="827" dirty="0"/>
              <a:t>Jo </a:t>
            </a:r>
            <a:r>
              <a:rPr lang="fr-FR" sz="827" dirty="0" err="1"/>
              <a:t>trobè</a:t>
            </a:r>
            <a:r>
              <a:rPr lang="fr-FR" sz="827" dirty="0"/>
              <a:t>’ la </a:t>
            </a:r>
            <a:r>
              <a:rPr lang="fr-FR" sz="827" dirty="0" err="1"/>
              <a:t>mia</a:t>
            </a:r>
            <a:r>
              <a:rPr lang="fr-FR" sz="827" dirty="0"/>
              <a:t> </a:t>
            </a:r>
            <a:r>
              <a:rPr lang="fr-FR" sz="827" dirty="0" err="1"/>
              <a:t>amoreta</a:t>
            </a:r>
            <a:r>
              <a:rPr lang="fr-FR" sz="827" dirty="0"/>
              <a:t> </a:t>
            </a:r>
            <a:r>
              <a:rPr lang="fr-FR" sz="827" dirty="0" err="1"/>
              <a:t>suu</a:t>
            </a:r>
            <a:r>
              <a:rPr lang="fr-FR" sz="827" dirty="0"/>
              <a:t> </a:t>
            </a:r>
            <a:r>
              <a:rPr lang="fr-FR" sz="827" dirty="0" err="1"/>
              <a:t>gravèr</a:t>
            </a:r>
            <a:r>
              <a:rPr lang="fr-FR" sz="827" dirty="0"/>
              <a:t>.</a:t>
            </a:r>
          </a:p>
          <a:p>
            <a:r>
              <a:rPr lang="fr-FR" sz="827" dirty="0" err="1"/>
              <a:t>Aquí</a:t>
            </a:r>
            <a:r>
              <a:rPr lang="fr-FR" sz="827" dirty="0"/>
              <a:t> n’</a:t>
            </a:r>
            <a:r>
              <a:rPr lang="fr-FR" sz="827" dirty="0" err="1"/>
              <a:t>agon</a:t>
            </a:r>
            <a:r>
              <a:rPr lang="fr-FR" sz="827" dirty="0"/>
              <a:t> </a:t>
            </a:r>
            <a:r>
              <a:rPr lang="fr-FR" sz="827" dirty="0" err="1"/>
              <a:t>quauques</a:t>
            </a:r>
            <a:r>
              <a:rPr lang="fr-FR" sz="827" dirty="0"/>
              <a:t> motets</a:t>
            </a:r>
            <a:br>
              <a:rPr lang="fr-FR" sz="827" dirty="0"/>
            </a:br>
            <a:r>
              <a:rPr lang="fr-FR" sz="827" dirty="0"/>
              <a:t>E </a:t>
            </a:r>
            <a:r>
              <a:rPr lang="fr-FR" sz="827" dirty="0" err="1"/>
              <a:t>puish</a:t>
            </a:r>
            <a:r>
              <a:rPr lang="fr-FR" sz="827" dirty="0"/>
              <a:t> en dus o </a:t>
            </a:r>
            <a:r>
              <a:rPr lang="fr-FR" sz="827" dirty="0" err="1"/>
              <a:t>tres</a:t>
            </a:r>
            <a:r>
              <a:rPr lang="fr-FR" sz="827" dirty="0"/>
              <a:t> </a:t>
            </a:r>
            <a:r>
              <a:rPr lang="fr-FR" sz="827" dirty="0" err="1"/>
              <a:t>potets</a:t>
            </a:r>
            <a:r>
              <a:rPr lang="fr-FR" sz="827" dirty="0"/>
              <a:t>.</a:t>
            </a:r>
          </a:p>
          <a:p>
            <a:r>
              <a:rPr lang="fr-FR" sz="827" dirty="0"/>
              <a:t/>
            </a:r>
            <a:br>
              <a:rPr lang="fr-FR" sz="827" dirty="0"/>
            </a:br>
            <a:r>
              <a:rPr lang="fr-FR" sz="827" dirty="0" err="1"/>
              <a:t>Devath</a:t>
            </a:r>
            <a:r>
              <a:rPr lang="fr-FR" sz="827" dirty="0"/>
              <a:t> la </a:t>
            </a:r>
            <a:r>
              <a:rPr lang="fr-FR" sz="827" dirty="0" err="1"/>
              <a:t>nòsta</a:t>
            </a:r>
            <a:r>
              <a:rPr lang="fr-FR" sz="827" dirty="0"/>
              <a:t> </a:t>
            </a:r>
            <a:r>
              <a:rPr lang="fr-FR" sz="827" dirty="0" err="1"/>
              <a:t>trilha</a:t>
            </a:r>
            <a:r>
              <a:rPr lang="fr-FR" sz="827" dirty="0"/>
              <a:t> en mai</a:t>
            </a:r>
            <a:br>
              <a:rPr lang="fr-FR" sz="827" dirty="0"/>
            </a:br>
            <a:r>
              <a:rPr lang="fr-FR" sz="827" dirty="0" err="1"/>
              <a:t>Cantan</a:t>
            </a:r>
            <a:r>
              <a:rPr lang="fr-FR" sz="827" dirty="0"/>
              <a:t> </a:t>
            </a:r>
            <a:r>
              <a:rPr lang="fr-FR" sz="827" dirty="0" err="1"/>
              <a:t>lo</a:t>
            </a:r>
            <a:r>
              <a:rPr lang="fr-FR" sz="827" dirty="0"/>
              <a:t> </a:t>
            </a:r>
            <a:r>
              <a:rPr lang="fr-FR" sz="827" dirty="0" err="1"/>
              <a:t>tor</a:t>
            </a:r>
            <a:r>
              <a:rPr lang="fr-FR" sz="827" dirty="0"/>
              <a:t>(r) e </a:t>
            </a:r>
            <a:r>
              <a:rPr lang="fr-FR" sz="827" dirty="0" err="1"/>
              <a:t>lo</a:t>
            </a:r>
            <a:r>
              <a:rPr lang="fr-FR" sz="827" dirty="0"/>
              <a:t> pic e </a:t>
            </a:r>
            <a:r>
              <a:rPr lang="fr-FR" sz="827" dirty="0" err="1"/>
              <a:t>lo</a:t>
            </a:r>
            <a:r>
              <a:rPr lang="fr-FR" sz="827" dirty="0"/>
              <a:t> gai !</a:t>
            </a:r>
            <a:br>
              <a:rPr lang="fr-FR" sz="827" dirty="0"/>
            </a:br>
            <a:r>
              <a:rPr lang="fr-FR" sz="827" dirty="0" err="1"/>
              <a:t>Dishot</a:t>
            </a:r>
            <a:r>
              <a:rPr lang="fr-FR" sz="827" dirty="0"/>
              <a:t> </a:t>
            </a:r>
            <a:r>
              <a:rPr lang="fr-FR" sz="827" dirty="0" err="1"/>
              <a:t>çò</a:t>
            </a:r>
            <a:r>
              <a:rPr lang="fr-FR" sz="827" dirty="0"/>
              <a:t> se </a:t>
            </a:r>
            <a:r>
              <a:rPr lang="fr-FR" sz="827" dirty="0" err="1"/>
              <a:t>hòu</a:t>
            </a:r>
            <a:r>
              <a:rPr lang="fr-FR" sz="827" dirty="0"/>
              <a:t> </a:t>
            </a:r>
            <a:r>
              <a:rPr lang="fr-FR" sz="827" dirty="0" err="1"/>
              <a:t>pensar</a:t>
            </a:r>
            <a:r>
              <a:rPr lang="fr-FR" sz="827" dirty="0"/>
              <a:t/>
            </a:r>
            <a:br>
              <a:rPr lang="fr-FR" sz="827" dirty="0"/>
            </a:br>
            <a:r>
              <a:rPr lang="fr-FR" sz="827" dirty="0"/>
              <a:t>De </a:t>
            </a:r>
            <a:r>
              <a:rPr lang="fr-FR" sz="827" dirty="0" err="1"/>
              <a:t>bèth</a:t>
            </a:r>
            <a:r>
              <a:rPr lang="fr-FR" sz="827" dirty="0"/>
              <a:t> temps a</a:t>
            </a:r>
            <a:br>
              <a:rPr lang="fr-FR" sz="827" dirty="0"/>
            </a:br>
            <a:r>
              <a:rPr lang="fr-FR" sz="827" dirty="0" err="1"/>
              <a:t>Bèth</a:t>
            </a:r>
            <a:r>
              <a:rPr lang="fr-FR" sz="827" dirty="0"/>
              <a:t> temps a !</a:t>
            </a:r>
            <a:br>
              <a:rPr lang="fr-FR" sz="827" dirty="0"/>
            </a:br>
            <a:r>
              <a:rPr lang="fr-FR" sz="827" dirty="0"/>
              <a:t>Non m’</a:t>
            </a:r>
            <a:r>
              <a:rPr lang="fr-FR" sz="827" dirty="0" err="1"/>
              <a:t>agossè</a:t>
            </a:r>
            <a:r>
              <a:rPr lang="fr-FR" sz="827" dirty="0"/>
              <a:t> </a:t>
            </a:r>
            <a:r>
              <a:rPr lang="fr-FR" sz="827" dirty="0" err="1"/>
              <a:t>muishat</a:t>
            </a:r>
            <a:r>
              <a:rPr lang="fr-FR" sz="827" dirty="0"/>
              <a:t> </a:t>
            </a:r>
            <a:r>
              <a:rPr lang="fr-FR" sz="827" dirty="0" err="1"/>
              <a:t>jamés</a:t>
            </a:r>
            <a:r>
              <a:rPr lang="fr-FR" sz="827" dirty="0"/>
              <a:t/>
            </a:r>
            <a:br>
              <a:rPr lang="fr-FR" sz="827" dirty="0"/>
            </a:br>
            <a:r>
              <a:rPr lang="fr-FR" sz="827" dirty="0"/>
              <a:t>Qu’</a:t>
            </a:r>
            <a:r>
              <a:rPr lang="fr-FR" sz="827" dirty="0" err="1"/>
              <a:t>èra</a:t>
            </a:r>
            <a:r>
              <a:rPr lang="fr-FR" sz="827" dirty="0"/>
              <a:t> de ta </a:t>
            </a:r>
            <a:r>
              <a:rPr lang="fr-FR" sz="827" dirty="0" err="1"/>
              <a:t>hrem</a:t>
            </a:r>
            <a:r>
              <a:rPr lang="fr-FR" sz="827" dirty="0"/>
              <a:t> com </a:t>
            </a:r>
            <a:r>
              <a:rPr lang="fr-FR" sz="827" dirty="0" err="1"/>
              <a:t>jamés</a:t>
            </a:r>
            <a:r>
              <a:rPr lang="fr-FR" sz="827" dirty="0"/>
              <a:t>.</a:t>
            </a:r>
          </a:p>
          <a:p>
            <a:r>
              <a:rPr lang="fr-FR" sz="827" dirty="0"/>
              <a:t/>
            </a:r>
            <a:br>
              <a:rPr lang="fr-FR" sz="827" dirty="0"/>
            </a:br>
            <a:r>
              <a:rPr lang="fr-FR" sz="827" dirty="0" err="1"/>
              <a:t>Devath</a:t>
            </a:r>
            <a:r>
              <a:rPr lang="fr-FR" sz="827" dirty="0"/>
              <a:t> la </a:t>
            </a:r>
            <a:r>
              <a:rPr lang="fr-FR" sz="827" dirty="0" err="1"/>
              <a:t>nòsta</a:t>
            </a:r>
            <a:r>
              <a:rPr lang="fr-FR" sz="827" dirty="0"/>
              <a:t> </a:t>
            </a:r>
            <a:r>
              <a:rPr lang="fr-FR" sz="827" dirty="0" err="1"/>
              <a:t>trilha</a:t>
            </a:r>
            <a:r>
              <a:rPr lang="fr-FR" sz="827" dirty="0"/>
              <a:t> en mai,</a:t>
            </a:r>
            <a:br>
              <a:rPr lang="fr-FR" sz="827" dirty="0"/>
            </a:br>
            <a:r>
              <a:rPr lang="fr-FR" sz="827" dirty="0" err="1"/>
              <a:t>Cantan</a:t>
            </a:r>
            <a:r>
              <a:rPr lang="fr-FR" sz="827" dirty="0"/>
              <a:t> </a:t>
            </a:r>
            <a:r>
              <a:rPr lang="fr-FR" sz="827" dirty="0" err="1"/>
              <a:t>lo</a:t>
            </a:r>
            <a:r>
              <a:rPr lang="fr-FR" sz="827" dirty="0"/>
              <a:t> </a:t>
            </a:r>
            <a:r>
              <a:rPr lang="fr-FR" sz="827" dirty="0" err="1"/>
              <a:t>tor</a:t>
            </a:r>
            <a:r>
              <a:rPr lang="fr-FR" sz="827" dirty="0"/>
              <a:t>(r) e </a:t>
            </a:r>
            <a:r>
              <a:rPr lang="fr-FR" sz="827" dirty="0" err="1"/>
              <a:t>lo</a:t>
            </a:r>
            <a:r>
              <a:rPr lang="fr-FR" sz="827" dirty="0"/>
              <a:t> pic e </a:t>
            </a:r>
            <a:r>
              <a:rPr lang="fr-FR" sz="827" dirty="0" err="1"/>
              <a:t>lo</a:t>
            </a:r>
            <a:r>
              <a:rPr lang="fr-FR" sz="827" dirty="0"/>
              <a:t> gai !</a:t>
            </a:r>
            <a:br>
              <a:rPr lang="fr-FR" sz="827" dirty="0"/>
            </a:br>
            <a:r>
              <a:rPr lang="fr-FR" sz="827" dirty="0" err="1"/>
              <a:t>Vist</a:t>
            </a:r>
            <a:r>
              <a:rPr lang="fr-FR" sz="827" dirty="0"/>
              <a:t> que </a:t>
            </a:r>
            <a:r>
              <a:rPr lang="fr-FR" sz="827" dirty="0" err="1"/>
              <a:t>lo</a:t>
            </a:r>
            <a:r>
              <a:rPr lang="fr-FR" sz="827" dirty="0"/>
              <a:t> </a:t>
            </a:r>
            <a:r>
              <a:rPr lang="fr-FR" sz="827" dirty="0" err="1"/>
              <a:t>cèu</a:t>
            </a:r>
            <a:r>
              <a:rPr lang="fr-FR" sz="827" dirty="0"/>
              <a:t> non </a:t>
            </a:r>
            <a:r>
              <a:rPr lang="fr-FR" sz="827" dirty="0" err="1"/>
              <a:t>capèra</a:t>
            </a:r>
            <a:r>
              <a:rPr lang="fr-FR" sz="827" dirty="0"/>
              <a:t> tau </a:t>
            </a:r>
            <a:r>
              <a:rPr lang="fr-FR" sz="827" dirty="0" err="1"/>
              <a:t>beutat</a:t>
            </a:r>
            <a:r>
              <a:rPr lang="fr-FR" sz="827" dirty="0"/>
              <a:t/>
            </a:r>
            <a:br>
              <a:rPr lang="fr-FR" sz="827" dirty="0"/>
            </a:br>
            <a:r>
              <a:rPr lang="fr-FR" sz="827" dirty="0"/>
              <a:t>Non </a:t>
            </a:r>
            <a:r>
              <a:rPr lang="fr-FR" sz="827" dirty="0" err="1"/>
              <a:t>capèra</a:t>
            </a:r>
            <a:r>
              <a:rPr lang="fr-FR" sz="827" dirty="0"/>
              <a:t> tau </a:t>
            </a:r>
            <a:r>
              <a:rPr lang="fr-FR" sz="827" dirty="0" err="1"/>
              <a:t>beutat</a:t>
            </a:r>
            <a:r>
              <a:rPr lang="fr-FR" sz="827" dirty="0"/>
              <a:t> !</a:t>
            </a:r>
            <a:br>
              <a:rPr lang="fr-FR" sz="827" dirty="0"/>
            </a:br>
            <a:r>
              <a:rPr lang="fr-FR" sz="827" dirty="0"/>
              <a:t>Me </a:t>
            </a:r>
            <a:r>
              <a:rPr lang="fr-FR" sz="827" dirty="0" err="1"/>
              <a:t>pèish</a:t>
            </a:r>
            <a:r>
              <a:rPr lang="fr-FR" sz="827" dirty="0"/>
              <a:t>(i) de </a:t>
            </a:r>
            <a:r>
              <a:rPr lang="fr-FR" sz="827" dirty="0" err="1"/>
              <a:t>pena</a:t>
            </a:r>
            <a:r>
              <a:rPr lang="fr-FR" sz="827" dirty="0"/>
              <a:t> e </a:t>
            </a:r>
            <a:r>
              <a:rPr lang="fr-FR" sz="827" dirty="0" err="1"/>
              <a:t>torment</a:t>
            </a:r>
            <a:r>
              <a:rPr lang="fr-FR" sz="827" dirty="0"/>
              <a:t/>
            </a:r>
            <a:br>
              <a:rPr lang="fr-FR" sz="827" dirty="0"/>
            </a:br>
            <a:r>
              <a:rPr lang="fr-FR" sz="827" dirty="0" err="1"/>
              <a:t>Devath</a:t>
            </a:r>
            <a:r>
              <a:rPr lang="fr-FR" sz="827" dirty="0"/>
              <a:t> la </a:t>
            </a:r>
            <a:r>
              <a:rPr lang="fr-FR" sz="827" dirty="0" err="1"/>
              <a:t>nòsta</a:t>
            </a:r>
            <a:r>
              <a:rPr lang="fr-FR" sz="827" dirty="0"/>
              <a:t> </a:t>
            </a:r>
            <a:r>
              <a:rPr lang="fr-FR" sz="827" dirty="0" err="1"/>
              <a:t>trilha</a:t>
            </a:r>
            <a:r>
              <a:rPr lang="fr-FR" sz="827" dirty="0"/>
              <a:t> en mai,</a:t>
            </a:r>
            <a:br>
              <a:rPr lang="fr-FR" sz="827" dirty="0"/>
            </a:br>
            <a:r>
              <a:rPr lang="fr-FR" sz="827" dirty="0" err="1"/>
              <a:t>Cantan</a:t>
            </a:r>
            <a:r>
              <a:rPr lang="fr-FR" sz="827" dirty="0"/>
              <a:t> </a:t>
            </a:r>
            <a:r>
              <a:rPr lang="fr-FR" sz="827" dirty="0" err="1"/>
              <a:t>lo</a:t>
            </a:r>
            <a:r>
              <a:rPr lang="fr-FR" sz="827" dirty="0"/>
              <a:t> </a:t>
            </a:r>
            <a:r>
              <a:rPr lang="fr-FR" sz="827" dirty="0" err="1"/>
              <a:t>tor</a:t>
            </a:r>
            <a:r>
              <a:rPr lang="fr-FR" sz="827" dirty="0"/>
              <a:t>(r) e </a:t>
            </a:r>
            <a:r>
              <a:rPr lang="fr-FR" sz="827" dirty="0" err="1"/>
              <a:t>lo</a:t>
            </a:r>
            <a:r>
              <a:rPr lang="fr-FR" sz="827" dirty="0"/>
              <a:t> pic e </a:t>
            </a:r>
            <a:r>
              <a:rPr lang="fr-FR" sz="827" dirty="0" err="1"/>
              <a:t>lo</a:t>
            </a:r>
            <a:r>
              <a:rPr lang="fr-FR" sz="827" dirty="0"/>
              <a:t> gai !</a:t>
            </a:r>
          </a:p>
        </p:txBody>
      </p:sp>
      <p:sp>
        <p:nvSpPr>
          <p:cNvPr id="5" name="Rectangle 2"/>
          <p:cNvSpPr>
            <a:spLocks noChangeArrowheads="1"/>
          </p:cNvSpPr>
          <p:nvPr/>
        </p:nvSpPr>
        <p:spPr bwMode="auto">
          <a:xfrm>
            <a:off x="3662790" y="920053"/>
            <a:ext cx="152751" cy="305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75605" tIns="37802" rIns="75605" bIns="37802" numCol="1" anchor="ctr" anchorCtr="0" compatLnSpc="1">
            <a:prstTxWarp prst="textNoShape">
              <a:avLst/>
            </a:prstTxWarp>
            <a:spAutoFit/>
          </a:bodyPr>
          <a:lstStyle/>
          <a:p>
            <a:endParaRPr lang="fr-FR" sz="1488"/>
          </a:p>
        </p:txBody>
      </p:sp>
      <p:pic>
        <p:nvPicPr>
          <p:cNvPr id="1025" name="Picture 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7143" y="1878181"/>
            <a:ext cx="1860980" cy="2422768"/>
          </a:xfrm>
          <a:prstGeom prst="rect">
            <a:avLst/>
          </a:prstGeom>
          <a:noFill/>
          <a:extLst>
            <a:ext uri="{909E8E84-426E-40DD-AFC4-6F175D3DCCD1}">
              <a14:hiddenFill xmlns:a14="http://schemas.microsoft.com/office/drawing/2010/main">
                <a:solidFill>
                  <a:srgbClr val="BBE0E3"/>
                </a:solidFill>
              </a14:hiddenFill>
            </a:ext>
          </a:extLst>
        </p:spPr>
      </p:pic>
      <p:pic>
        <p:nvPicPr>
          <p:cNvPr id="6" name="Image 5"/>
          <p:cNvPicPr>
            <a:picLocks noChangeAspect="1"/>
          </p:cNvPicPr>
          <p:nvPr/>
        </p:nvPicPr>
        <p:blipFill>
          <a:blip r:embed="rId5"/>
          <a:stretch>
            <a:fillRect/>
          </a:stretch>
        </p:blipFill>
        <p:spPr>
          <a:xfrm>
            <a:off x="7863050" y="1863489"/>
            <a:ext cx="1680104" cy="2806537"/>
          </a:xfrm>
          <a:prstGeom prst="rect">
            <a:avLst/>
          </a:prstGeom>
        </p:spPr>
      </p:pic>
      <p:sp>
        <p:nvSpPr>
          <p:cNvPr id="7" name="Rectangle 6"/>
          <p:cNvSpPr/>
          <p:nvPr/>
        </p:nvSpPr>
        <p:spPr>
          <a:xfrm>
            <a:off x="8008603" y="4658601"/>
            <a:ext cx="1688283" cy="270523"/>
          </a:xfrm>
          <a:prstGeom prst="rect">
            <a:avLst/>
          </a:prstGeom>
        </p:spPr>
        <p:txBody>
          <a:bodyPr wrap="none">
            <a:spAutoFit/>
          </a:bodyPr>
          <a:lstStyle/>
          <a:p>
            <a:r>
              <a:rPr lang="fr-FR" sz="1158" dirty="0">
                <a:solidFill>
                  <a:srgbClr val="000000"/>
                </a:solidFill>
                <a:latin typeface="Times New Roman" panose="02020603050405020304" pitchFamily="18" charset="0"/>
                <a:ea typeface="Times New Roman" panose="02020603050405020304" pitchFamily="18" charset="0"/>
              </a:rPr>
              <a:t>Charles Tessier (1550-?) </a:t>
            </a:r>
            <a:endParaRPr lang="fr-FR" sz="1158" dirty="0"/>
          </a:p>
        </p:txBody>
      </p:sp>
      <p:sp>
        <p:nvSpPr>
          <p:cNvPr id="8" name="Rectangle 7"/>
          <p:cNvSpPr/>
          <p:nvPr/>
        </p:nvSpPr>
        <p:spPr>
          <a:xfrm>
            <a:off x="4969953" y="1031594"/>
            <a:ext cx="2642345" cy="4470326"/>
          </a:xfrm>
          <a:prstGeom prst="rect">
            <a:avLst/>
          </a:prstGeom>
        </p:spPr>
        <p:txBody>
          <a:bodyPr wrap="square">
            <a:spAutoFit/>
          </a:bodyPr>
          <a:lstStyle/>
          <a:p>
            <a:pPr algn="ctr"/>
            <a:r>
              <a:rPr lang="fr-FR" sz="827" dirty="0">
                <a:ea typeface="Times New Roman" panose="02020603050405020304" pitchFamily="18" charset="0"/>
              </a:rPr>
              <a:t>Margarita     </a:t>
            </a:r>
          </a:p>
          <a:p>
            <a:r>
              <a:rPr lang="fr-FR" sz="827" i="1" dirty="0">
                <a:ea typeface="Times New Roman" panose="02020603050405020304" pitchFamily="18" charset="0"/>
              </a:rPr>
              <a:t>Margarita, Margarita </a:t>
            </a:r>
            <a:endParaRPr lang="fr-FR" sz="827" dirty="0">
              <a:ea typeface="Times New Roman" panose="02020603050405020304" pitchFamily="18" charset="0"/>
            </a:endParaRPr>
          </a:p>
          <a:p>
            <a:r>
              <a:rPr lang="fr-FR" sz="827" i="1" dirty="0">
                <a:ea typeface="Times New Roman" panose="02020603050405020304" pitchFamily="18" charset="0"/>
              </a:rPr>
              <a:t>Las qu’</a:t>
            </a:r>
            <a:r>
              <a:rPr lang="fr-FR" sz="827" i="1" dirty="0" err="1">
                <a:ea typeface="Times New Roman" panose="02020603050405020304" pitchFamily="18" charset="0"/>
              </a:rPr>
              <a:t>avetz</a:t>
            </a:r>
            <a:r>
              <a:rPr lang="fr-FR" sz="827" i="1" dirty="0">
                <a:ea typeface="Times New Roman" panose="02020603050405020304" pitchFamily="18" charset="0"/>
              </a:rPr>
              <a:t> vos a </a:t>
            </a:r>
            <a:r>
              <a:rPr lang="fr-FR" sz="827" i="1" dirty="0" err="1">
                <a:ea typeface="Times New Roman" panose="02020603050405020304" pitchFamily="18" charset="0"/>
              </a:rPr>
              <a:t>plorar</a:t>
            </a:r>
            <a:r>
              <a:rPr lang="fr-FR" sz="827" i="1" dirty="0">
                <a:ea typeface="Times New Roman" panose="02020603050405020304" pitchFamily="18" charset="0"/>
              </a:rPr>
              <a:t>     </a:t>
            </a:r>
            <a:r>
              <a:rPr lang="fr-FR" sz="661" dirty="0">
                <a:ea typeface="Times New Roman" panose="02020603050405020304" pitchFamily="18" charset="0"/>
              </a:rPr>
              <a:t>(qu’avez-vous donc à pleurer)</a:t>
            </a:r>
          </a:p>
          <a:p>
            <a:r>
              <a:rPr lang="fr-FR" sz="827" dirty="0">
                <a:ea typeface="Times New Roman" panose="02020603050405020304" pitchFamily="18" charset="0"/>
              </a:rPr>
              <a:t>L’on dit tout par baux la </a:t>
            </a:r>
            <a:r>
              <a:rPr lang="fr-FR" sz="827" i="1" dirty="0" err="1">
                <a:ea typeface="Times New Roman" panose="02020603050405020304" pitchFamily="18" charset="0"/>
              </a:rPr>
              <a:t>vila</a:t>
            </a:r>
            <a:endParaRPr lang="fr-FR" sz="827" dirty="0">
              <a:ea typeface="Times New Roman" panose="02020603050405020304" pitchFamily="18" charset="0"/>
            </a:endParaRPr>
          </a:p>
          <a:p>
            <a:r>
              <a:rPr lang="fr-FR" sz="827" i="1" dirty="0">
                <a:ea typeface="Times New Roman" panose="02020603050405020304" pitchFamily="18" charset="0"/>
              </a:rPr>
              <a:t>Que vos en </a:t>
            </a:r>
            <a:r>
              <a:rPr lang="fr-FR" sz="827" i="1" dirty="0" err="1">
                <a:ea typeface="Times New Roman" panose="02020603050405020304" pitchFamily="18" charset="0"/>
              </a:rPr>
              <a:t>voletz</a:t>
            </a:r>
            <a:r>
              <a:rPr lang="fr-FR" sz="827" i="1" dirty="0">
                <a:ea typeface="Times New Roman" panose="02020603050405020304" pitchFamily="18" charset="0"/>
              </a:rPr>
              <a:t> </a:t>
            </a:r>
            <a:r>
              <a:rPr lang="fr-FR" sz="827" i="1" dirty="0" err="1">
                <a:ea typeface="Times New Roman" panose="02020603050405020304" pitchFamily="18" charset="0"/>
              </a:rPr>
              <a:t>alar</a:t>
            </a:r>
            <a:r>
              <a:rPr lang="fr-FR" sz="827" i="1" dirty="0">
                <a:ea typeface="Times New Roman" panose="02020603050405020304" pitchFamily="18" charset="0"/>
              </a:rPr>
              <a:t> ( anar ?) </a:t>
            </a:r>
            <a:r>
              <a:rPr lang="fr-FR" sz="827" dirty="0">
                <a:ea typeface="Times New Roman" panose="02020603050405020304" pitchFamily="18" charset="0"/>
              </a:rPr>
              <a:t>(</a:t>
            </a:r>
            <a:r>
              <a:rPr lang="fr-FR" sz="661" dirty="0">
                <a:ea typeface="Times New Roman" panose="02020603050405020304" pitchFamily="18" charset="0"/>
              </a:rPr>
              <a:t>Que vous voulez vous en aller)</a:t>
            </a:r>
          </a:p>
          <a:p>
            <a:endParaRPr lang="fr-FR" sz="827" dirty="0">
              <a:ea typeface="Times New Roman" panose="02020603050405020304" pitchFamily="18" charset="0"/>
            </a:endParaRPr>
          </a:p>
          <a:p>
            <a:r>
              <a:rPr lang="fr-FR" sz="827" dirty="0" err="1">
                <a:ea typeface="Times New Roman" panose="02020603050405020304" pitchFamily="18" charset="0"/>
              </a:rPr>
              <a:t>Arrepic</a:t>
            </a:r>
            <a:r>
              <a:rPr lang="fr-FR" sz="827" dirty="0">
                <a:ea typeface="Times New Roman" panose="02020603050405020304" pitchFamily="18" charset="0"/>
              </a:rPr>
              <a:t> : </a:t>
            </a:r>
          </a:p>
          <a:p>
            <a:r>
              <a:rPr lang="fr-FR" sz="827" dirty="0">
                <a:ea typeface="Times New Roman" panose="02020603050405020304" pitchFamily="18" charset="0"/>
              </a:rPr>
              <a:t> </a:t>
            </a:r>
          </a:p>
          <a:p>
            <a:r>
              <a:rPr lang="fr-FR" sz="827" dirty="0">
                <a:ea typeface="Times New Roman" panose="02020603050405020304" pitchFamily="18" charset="0"/>
              </a:rPr>
              <a:t>J’</a:t>
            </a:r>
            <a:r>
              <a:rPr lang="fr-FR" sz="827" dirty="0" err="1">
                <a:ea typeface="Times New Roman" panose="02020603050405020304" pitchFamily="18" charset="0"/>
              </a:rPr>
              <a:t>ayme</a:t>
            </a:r>
            <a:r>
              <a:rPr lang="fr-FR" sz="827" dirty="0">
                <a:ea typeface="Times New Roman" panose="02020603050405020304" pitchFamily="18" charset="0"/>
              </a:rPr>
              <a:t> la </a:t>
            </a:r>
            <a:r>
              <a:rPr lang="fr-FR" sz="827" dirty="0" err="1">
                <a:ea typeface="Times New Roman" panose="02020603050405020304" pitchFamily="18" charset="0"/>
              </a:rPr>
              <a:t>diziaine</a:t>
            </a:r>
            <a:r>
              <a:rPr lang="fr-FR" sz="827" dirty="0">
                <a:ea typeface="Times New Roman" panose="02020603050405020304" pitchFamily="18" charset="0"/>
              </a:rPr>
              <a:t>, la </a:t>
            </a:r>
            <a:r>
              <a:rPr lang="fr-FR" sz="827" dirty="0" err="1">
                <a:ea typeface="Times New Roman" panose="02020603050405020304" pitchFamily="18" charset="0"/>
              </a:rPr>
              <a:t>diziaine</a:t>
            </a:r>
            <a:r>
              <a:rPr lang="fr-FR" sz="827" dirty="0">
                <a:ea typeface="Times New Roman" panose="02020603050405020304" pitchFamily="18" charset="0"/>
              </a:rPr>
              <a:t>, la </a:t>
            </a:r>
            <a:r>
              <a:rPr lang="fr-FR" sz="827" dirty="0" err="1">
                <a:ea typeface="Times New Roman" panose="02020603050405020304" pitchFamily="18" charset="0"/>
              </a:rPr>
              <a:t>diziaine</a:t>
            </a:r>
            <a:endParaRPr lang="fr-FR" sz="827" dirty="0">
              <a:ea typeface="Times New Roman" panose="02020603050405020304" pitchFamily="18" charset="0"/>
            </a:endParaRPr>
          </a:p>
          <a:p>
            <a:r>
              <a:rPr lang="fr-FR" sz="827" dirty="0">
                <a:ea typeface="Times New Roman" panose="02020603050405020304" pitchFamily="18" charset="0"/>
              </a:rPr>
              <a:t>J’</a:t>
            </a:r>
            <a:r>
              <a:rPr lang="fr-FR" sz="827" dirty="0" err="1">
                <a:ea typeface="Times New Roman" panose="02020603050405020304" pitchFamily="18" charset="0"/>
              </a:rPr>
              <a:t>ayme</a:t>
            </a:r>
            <a:r>
              <a:rPr lang="fr-FR" sz="827" dirty="0">
                <a:ea typeface="Times New Roman" panose="02020603050405020304" pitchFamily="18" charset="0"/>
              </a:rPr>
              <a:t> la </a:t>
            </a:r>
            <a:r>
              <a:rPr lang="fr-FR" sz="827" dirty="0" err="1">
                <a:ea typeface="Times New Roman" panose="02020603050405020304" pitchFamily="18" charset="0"/>
              </a:rPr>
              <a:t>diziaine</a:t>
            </a:r>
            <a:r>
              <a:rPr lang="fr-FR" sz="827" dirty="0">
                <a:ea typeface="Times New Roman" panose="02020603050405020304" pitchFamily="18" charset="0"/>
              </a:rPr>
              <a:t>, la </a:t>
            </a:r>
            <a:r>
              <a:rPr lang="fr-FR" sz="827" dirty="0" err="1">
                <a:ea typeface="Times New Roman" panose="02020603050405020304" pitchFamily="18" charset="0"/>
              </a:rPr>
              <a:t>touri</a:t>
            </a:r>
            <a:r>
              <a:rPr lang="fr-FR" sz="827" dirty="0">
                <a:ea typeface="Times New Roman" panose="02020603050405020304" pitchFamily="18" charset="0"/>
              </a:rPr>
              <a:t> </a:t>
            </a:r>
            <a:r>
              <a:rPr lang="fr-FR" sz="827" dirty="0" err="1">
                <a:ea typeface="Times New Roman" panose="02020603050405020304" pitchFamily="18" charset="0"/>
              </a:rPr>
              <a:t>lou</a:t>
            </a:r>
            <a:r>
              <a:rPr lang="fr-FR" sz="827" dirty="0">
                <a:ea typeface="Times New Roman" panose="02020603050405020304" pitchFamily="18" charset="0"/>
              </a:rPr>
              <a:t> </a:t>
            </a:r>
            <a:r>
              <a:rPr lang="fr-FR" sz="827" dirty="0" err="1">
                <a:ea typeface="Times New Roman" panose="02020603050405020304" pitchFamily="18" charset="0"/>
              </a:rPr>
              <a:t>ry</a:t>
            </a:r>
            <a:r>
              <a:rPr lang="fr-FR" sz="827" dirty="0">
                <a:ea typeface="Times New Roman" panose="02020603050405020304" pitchFamily="18" charset="0"/>
              </a:rPr>
              <a:t> fa</a:t>
            </a:r>
          </a:p>
          <a:p>
            <a:r>
              <a:rPr lang="fr-FR" sz="827" dirty="0">
                <a:ea typeface="Times New Roman" panose="02020603050405020304" pitchFamily="18" charset="0"/>
              </a:rPr>
              <a:t> </a:t>
            </a:r>
          </a:p>
          <a:p>
            <a:r>
              <a:rPr lang="fr-FR" sz="827" dirty="0">
                <a:ea typeface="Times New Roman" panose="02020603050405020304" pitchFamily="18" charset="0"/>
              </a:rPr>
              <a:t>Ceux qui </a:t>
            </a:r>
            <a:r>
              <a:rPr lang="fr-FR" sz="827" i="1" dirty="0">
                <a:ea typeface="Times New Roman" panose="02020603050405020304" pitchFamily="18" charset="0"/>
              </a:rPr>
              <a:t>vos</a:t>
            </a:r>
            <a:r>
              <a:rPr lang="fr-FR" sz="827" dirty="0">
                <a:ea typeface="Times New Roman" panose="02020603050405020304" pitchFamily="18" charset="0"/>
              </a:rPr>
              <a:t> l’on </a:t>
            </a:r>
            <a:r>
              <a:rPr lang="fr-FR" sz="827" dirty="0" err="1">
                <a:ea typeface="Times New Roman" panose="02020603050405020304" pitchFamily="18" charset="0"/>
              </a:rPr>
              <a:t>dict</a:t>
            </a:r>
            <a:r>
              <a:rPr lang="fr-FR" sz="827" dirty="0">
                <a:ea typeface="Times New Roman" panose="02020603050405020304" pitchFamily="18" charset="0"/>
              </a:rPr>
              <a:t> la belle</a:t>
            </a:r>
          </a:p>
          <a:p>
            <a:r>
              <a:rPr lang="fr-FR" sz="827" i="1" dirty="0">
                <a:ea typeface="Times New Roman" panose="02020603050405020304" pitchFamily="18" charset="0"/>
              </a:rPr>
              <a:t>Vos  </a:t>
            </a:r>
            <a:r>
              <a:rPr lang="fr-FR" sz="827" dirty="0">
                <a:ea typeface="Times New Roman" panose="02020603050405020304" pitchFamily="18" charset="0"/>
              </a:rPr>
              <a:t>ont dit la </a:t>
            </a:r>
            <a:r>
              <a:rPr lang="fr-FR" sz="827" i="1" dirty="0" err="1">
                <a:ea typeface="Times New Roman" panose="02020603050405020304" pitchFamily="18" charset="0"/>
              </a:rPr>
              <a:t>veritat</a:t>
            </a:r>
            <a:endParaRPr lang="fr-FR" sz="827" dirty="0">
              <a:ea typeface="Times New Roman" panose="02020603050405020304" pitchFamily="18" charset="0"/>
            </a:endParaRPr>
          </a:p>
          <a:p>
            <a:r>
              <a:rPr lang="fr-FR" sz="827" dirty="0">
                <a:ea typeface="Times New Roman" panose="02020603050405020304" pitchFamily="18" charset="0"/>
              </a:rPr>
              <a:t>Les </a:t>
            </a:r>
            <a:r>
              <a:rPr lang="fr-FR" sz="827" dirty="0" err="1">
                <a:ea typeface="Times New Roman" panose="02020603050405020304" pitchFamily="18" charset="0"/>
              </a:rPr>
              <a:t>cheveaux</a:t>
            </a:r>
            <a:r>
              <a:rPr lang="fr-FR" sz="827" dirty="0">
                <a:ea typeface="Times New Roman" panose="02020603050405020304" pitchFamily="18" charset="0"/>
              </a:rPr>
              <a:t> sont a l’</a:t>
            </a:r>
            <a:r>
              <a:rPr lang="fr-FR" sz="827" dirty="0" err="1">
                <a:ea typeface="Times New Roman" panose="02020603050405020304" pitchFamily="18" charset="0"/>
              </a:rPr>
              <a:t>estable</a:t>
            </a:r>
            <a:endParaRPr lang="fr-FR" sz="827" dirty="0">
              <a:ea typeface="Times New Roman" panose="02020603050405020304" pitchFamily="18" charset="0"/>
            </a:endParaRPr>
          </a:p>
          <a:p>
            <a:r>
              <a:rPr lang="en-GB" sz="827" i="1" dirty="0">
                <a:ea typeface="Times New Roman" panose="02020603050405020304" pitchFamily="18" charset="0"/>
              </a:rPr>
              <a:t>To(t)s </a:t>
            </a:r>
            <a:r>
              <a:rPr lang="en-GB" sz="827" i="1" dirty="0" err="1">
                <a:ea typeface="Times New Roman" panose="02020603050405020304" pitchFamily="18" charset="0"/>
              </a:rPr>
              <a:t>selat</a:t>
            </a:r>
            <a:r>
              <a:rPr lang="en-GB" sz="827" i="1" dirty="0">
                <a:ea typeface="Times New Roman" panose="02020603050405020304" pitchFamily="18" charset="0"/>
              </a:rPr>
              <a:t>(s) e to(t)s </a:t>
            </a:r>
            <a:r>
              <a:rPr lang="en-GB" sz="827" i="1" dirty="0" err="1">
                <a:ea typeface="Times New Roman" panose="02020603050405020304" pitchFamily="18" charset="0"/>
              </a:rPr>
              <a:t>bridat</a:t>
            </a:r>
            <a:r>
              <a:rPr lang="en-GB" sz="827" i="1" dirty="0">
                <a:ea typeface="Times New Roman" panose="02020603050405020304" pitchFamily="18" charset="0"/>
              </a:rPr>
              <a:t>(s)</a:t>
            </a:r>
            <a:endParaRPr lang="fr-FR" sz="827" dirty="0">
              <a:ea typeface="Times New Roman" panose="02020603050405020304" pitchFamily="18" charset="0"/>
            </a:endParaRPr>
          </a:p>
          <a:p>
            <a:r>
              <a:rPr lang="en-GB" sz="827" i="1" dirty="0">
                <a:ea typeface="Times New Roman" panose="02020603050405020304" pitchFamily="18" charset="0"/>
              </a:rPr>
              <a:t> </a:t>
            </a:r>
            <a:endParaRPr lang="fr-FR" sz="827" dirty="0">
              <a:ea typeface="Times New Roman" panose="02020603050405020304" pitchFamily="18" charset="0"/>
            </a:endParaRPr>
          </a:p>
          <a:p>
            <a:r>
              <a:rPr lang="fr-FR" sz="827" dirty="0">
                <a:ea typeface="Times New Roman" panose="02020603050405020304" pitchFamily="18" charset="0"/>
              </a:rPr>
              <a:t>Et </a:t>
            </a:r>
            <a:r>
              <a:rPr lang="fr-FR" sz="827" dirty="0" err="1">
                <a:ea typeface="Times New Roman" panose="02020603050405020304" pitchFamily="18" charset="0"/>
              </a:rPr>
              <a:t>moy</a:t>
            </a:r>
            <a:r>
              <a:rPr lang="fr-FR" sz="827" dirty="0">
                <a:ea typeface="Times New Roman" panose="02020603050405020304" pitchFamily="18" charset="0"/>
              </a:rPr>
              <a:t> qui suis </a:t>
            </a:r>
            <a:r>
              <a:rPr lang="fr-FR" sz="827" dirty="0" err="1">
                <a:ea typeface="Times New Roman" panose="02020603050405020304" pitchFamily="18" charset="0"/>
              </a:rPr>
              <a:t>gentil’homme</a:t>
            </a:r>
            <a:endParaRPr lang="fr-FR" sz="827" dirty="0">
              <a:ea typeface="Times New Roman" panose="02020603050405020304" pitchFamily="18" charset="0"/>
            </a:endParaRPr>
          </a:p>
          <a:p>
            <a:r>
              <a:rPr lang="fr-FR" sz="827" dirty="0">
                <a:ea typeface="Times New Roman" panose="02020603050405020304" pitchFamily="18" charset="0"/>
              </a:rPr>
              <a:t>Suis </a:t>
            </a:r>
            <a:r>
              <a:rPr lang="fr-FR" sz="827" i="1" dirty="0" err="1">
                <a:ea typeface="Times New Roman" panose="02020603050405020304" pitchFamily="18" charset="0"/>
              </a:rPr>
              <a:t>totjorn</a:t>
            </a:r>
            <a:r>
              <a:rPr lang="fr-FR" sz="827" i="1" dirty="0">
                <a:ea typeface="Times New Roman" panose="02020603050405020304" pitchFamily="18" charset="0"/>
              </a:rPr>
              <a:t> </a:t>
            </a:r>
            <a:r>
              <a:rPr lang="fr-FR" sz="827" i="1" dirty="0" err="1">
                <a:ea typeface="Times New Roman" panose="02020603050405020304" pitchFamily="18" charset="0"/>
              </a:rPr>
              <a:t>esperonat</a:t>
            </a:r>
            <a:endParaRPr lang="fr-FR" sz="827" dirty="0">
              <a:ea typeface="Times New Roman" panose="02020603050405020304" pitchFamily="18" charset="0"/>
            </a:endParaRPr>
          </a:p>
          <a:p>
            <a:r>
              <a:rPr lang="fr-FR" sz="827" i="1" dirty="0">
                <a:ea typeface="Times New Roman" panose="02020603050405020304" pitchFamily="18" charset="0"/>
              </a:rPr>
              <a:t>Vos, vos </a:t>
            </a:r>
            <a:r>
              <a:rPr lang="fr-FR" sz="827" dirty="0">
                <a:ea typeface="Times New Roman" panose="02020603050405020304" pitchFamily="18" charset="0"/>
              </a:rPr>
              <a:t>dites </a:t>
            </a:r>
            <a:r>
              <a:rPr lang="fr-FR" sz="827" dirty="0" err="1">
                <a:ea typeface="Times New Roman" panose="02020603050405020304" pitchFamily="18" charset="0"/>
              </a:rPr>
              <a:t>genti’homme</a:t>
            </a:r>
            <a:endParaRPr lang="fr-FR" sz="827" dirty="0">
              <a:ea typeface="Times New Roman" panose="02020603050405020304" pitchFamily="18" charset="0"/>
            </a:endParaRPr>
          </a:p>
          <a:p>
            <a:r>
              <a:rPr lang="fr-FR" sz="827" i="1" dirty="0">
                <a:ea typeface="Times New Roman" panose="02020603050405020304" pitchFamily="18" charset="0"/>
              </a:rPr>
              <a:t>Vos me l’</a:t>
            </a:r>
            <a:r>
              <a:rPr lang="fr-FR" sz="827" i="1" dirty="0" err="1">
                <a:ea typeface="Times New Roman" panose="02020603050405020304" pitchFamily="18" charset="0"/>
              </a:rPr>
              <a:t>avetz</a:t>
            </a:r>
            <a:r>
              <a:rPr lang="fr-FR" sz="827" i="1" dirty="0">
                <a:ea typeface="Times New Roman" panose="02020603050405020304" pitchFamily="18" charset="0"/>
              </a:rPr>
              <a:t> pas </a:t>
            </a:r>
            <a:r>
              <a:rPr lang="fr-FR" sz="827" i="1" dirty="0" err="1">
                <a:ea typeface="Times New Roman" panose="02020603050405020304" pitchFamily="18" charset="0"/>
              </a:rPr>
              <a:t>mostrat</a:t>
            </a:r>
            <a:r>
              <a:rPr lang="fr-FR" sz="827" i="1" dirty="0">
                <a:ea typeface="Times New Roman" panose="02020603050405020304" pitchFamily="18" charset="0"/>
              </a:rPr>
              <a:t> </a:t>
            </a:r>
            <a:r>
              <a:rPr lang="fr-FR" sz="827" dirty="0">
                <a:ea typeface="Times New Roman" panose="02020603050405020304" pitchFamily="18" charset="0"/>
              </a:rPr>
              <a:t> </a:t>
            </a:r>
            <a:r>
              <a:rPr lang="fr-FR" sz="661" dirty="0">
                <a:ea typeface="Times New Roman" panose="02020603050405020304" pitchFamily="18" charset="0"/>
              </a:rPr>
              <a:t>(vous ne me l’avez pas montré)</a:t>
            </a:r>
          </a:p>
          <a:p>
            <a:r>
              <a:rPr lang="fr-FR" sz="827" i="1" dirty="0">
                <a:ea typeface="Times New Roman" panose="02020603050405020304" pitchFamily="18" charset="0"/>
              </a:rPr>
              <a:t> </a:t>
            </a:r>
            <a:endParaRPr lang="fr-FR" sz="827" dirty="0">
              <a:ea typeface="Times New Roman" panose="02020603050405020304" pitchFamily="18" charset="0"/>
            </a:endParaRPr>
          </a:p>
          <a:p>
            <a:r>
              <a:rPr lang="fr-FR" sz="827" i="1" dirty="0">
                <a:ea typeface="Times New Roman" panose="02020603050405020304" pitchFamily="18" charset="0"/>
              </a:rPr>
              <a:t>Vos </a:t>
            </a:r>
            <a:r>
              <a:rPr lang="fr-FR" sz="827" i="1" dirty="0" err="1">
                <a:ea typeface="Times New Roman" panose="02020603050405020304" pitchFamily="18" charset="0"/>
              </a:rPr>
              <a:t>avetz</a:t>
            </a:r>
            <a:r>
              <a:rPr lang="fr-FR" sz="827" i="1" dirty="0">
                <a:ea typeface="Times New Roman" panose="02020603050405020304" pitchFamily="18" charset="0"/>
              </a:rPr>
              <a:t> mon </a:t>
            </a:r>
            <a:r>
              <a:rPr lang="fr-FR" sz="827" dirty="0">
                <a:ea typeface="Times New Roman" panose="02020603050405020304" pitchFamily="18" charset="0"/>
              </a:rPr>
              <a:t>pucelage</a:t>
            </a:r>
          </a:p>
          <a:p>
            <a:r>
              <a:rPr lang="fr-FR" sz="827" i="1" dirty="0">
                <a:ea typeface="Times New Roman" panose="02020603050405020304" pitchFamily="18" charset="0"/>
              </a:rPr>
              <a:t>Vos </a:t>
            </a:r>
            <a:r>
              <a:rPr lang="fr-FR" sz="827" dirty="0">
                <a:ea typeface="Times New Roman" panose="02020603050405020304" pitchFamily="18" charset="0"/>
              </a:rPr>
              <a:t>ne m’avez rien  </a:t>
            </a:r>
            <a:r>
              <a:rPr lang="fr-FR" sz="827" i="1" dirty="0" err="1">
                <a:ea typeface="Times New Roman" panose="02020603050405020304" pitchFamily="18" charset="0"/>
              </a:rPr>
              <a:t>donat</a:t>
            </a:r>
            <a:r>
              <a:rPr lang="fr-FR" sz="827" i="1" dirty="0">
                <a:ea typeface="Times New Roman" panose="02020603050405020304" pitchFamily="18" charset="0"/>
              </a:rPr>
              <a:t> </a:t>
            </a:r>
            <a:r>
              <a:rPr lang="fr-FR" sz="827" dirty="0">
                <a:ea typeface="Times New Roman" panose="02020603050405020304" pitchFamily="18" charset="0"/>
              </a:rPr>
              <a:t> </a:t>
            </a:r>
          </a:p>
          <a:p>
            <a:r>
              <a:rPr lang="fr-FR" sz="827" dirty="0">
                <a:ea typeface="Times New Roman" panose="02020603050405020304" pitchFamily="18" charset="0"/>
              </a:rPr>
              <a:t>Il fouilla dans sa </a:t>
            </a:r>
            <a:r>
              <a:rPr lang="fr-FR" sz="827" i="1" dirty="0" err="1">
                <a:ea typeface="Times New Roman" panose="02020603050405020304" pitchFamily="18" charset="0"/>
              </a:rPr>
              <a:t>borseta</a:t>
            </a:r>
            <a:endParaRPr lang="fr-FR" sz="827" dirty="0">
              <a:ea typeface="Times New Roman" panose="02020603050405020304" pitchFamily="18" charset="0"/>
            </a:endParaRPr>
          </a:p>
          <a:p>
            <a:r>
              <a:rPr lang="fr-FR" sz="827" dirty="0">
                <a:ea typeface="Times New Roman" panose="02020603050405020304" pitchFamily="18" charset="0"/>
              </a:rPr>
              <a:t>Cent </a:t>
            </a:r>
            <a:r>
              <a:rPr lang="fr-FR" sz="827" dirty="0" err="1">
                <a:ea typeface="Times New Roman" panose="02020603050405020304" pitchFamily="18" charset="0"/>
              </a:rPr>
              <a:t>escus</a:t>
            </a:r>
            <a:r>
              <a:rPr lang="fr-FR" sz="827" dirty="0">
                <a:ea typeface="Times New Roman" panose="02020603050405020304" pitchFamily="18" charset="0"/>
              </a:rPr>
              <a:t> lui a </a:t>
            </a:r>
            <a:r>
              <a:rPr lang="fr-FR" sz="827" i="1" dirty="0" err="1">
                <a:ea typeface="Times New Roman" panose="02020603050405020304" pitchFamily="18" charset="0"/>
              </a:rPr>
              <a:t>donat</a:t>
            </a:r>
            <a:endParaRPr lang="fr-FR" sz="827" dirty="0">
              <a:ea typeface="Times New Roman" panose="02020603050405020304" pitchFamily="18" charset="0"/>
            </a:endParaRPr>
          </a:p>
          <a:p>
            <a:r>
              <a:rPr lang="fr-FR" sz="827" i="1" dirty="0">
                <a:ea typeface="Times New Roman" panose="02020603050405020304" pitchFamily="18" charset="0"/>
              </a:rPr>
              <a:t> </a:t>
            </a:r>
            <a:endParaRPr lang="fr-FR" sz="827" dirty="0">
              <a:ea typeface="Times New Roman" panose="02020603050405020304" pitchFamily="18" charset="0"/>
            </a:endParaRPr>
          </a:p>
          <a:p>
            <a:r>
              <a:rPr lang="fr-FR" sz="827" dirty="0">
                <a:ea typeface="Times New Roman" panose="02020603050405020304" pitchFamily="18" charset="0"/>
              </a:rPr>
              <a:t>Or tenez la jeune fille</a:t>
            </a:r>
          </a:p>
          <a:p>
            <a:r>
              <a:rPr lang="fr-FR" sz="827" dirty="0" smtClean="0">
                <a:ea typeface="Times New Roman" panose="02020603050405020304" pitchFamily="18" charset="0"/>
              </a:rPr>
              <a:t>Bois la </a:t>
            </a:r>
            <a:r>
              <a:rPr lang="fr-FR" sz="827" dirty="0">
                <a:ea typeface="Times New Roman" panose="02020603050405020304" pitchFamily="18" charset="0"/>
              </a:rPr>
              <a:t>pour </a:t>
            </a:r>
            <a:r>
              <a:rPr lang="fr-FR" sz="827" i="1" dirty="0">
                <a:ea typeface="Times New Roman" panose="02020603050405020304" pitchFamily="18" charset="0"/>
              </a:rPr>
              <a:t>vos </a:t>
            </a:r>
            <a:r>
              <a:rPr lang="fr-FR" sz="827" i="1" dirty="0" err="1">
                <a:ea typeface="Times New Roman" panose="02020603050405020304" pitchFamily="18" charset="0"/>
              </a:rPr>
              <a:t>maridar</a:t>
            </a:r>
            <a:endParaRPr lang="fr-FR" sz="827" dirty="0">
              <a:ea typeface="Times New Roman" panose="02020603050405020304" pitchFamily="18" charset="0"/>
            </a:endParaRPr>
          </a:p>
          <a:p>
            <a:r>
              <a:rPr lang="fr-FR" sz="827" dirty="0">
                <a:ea typeface="Times New Roman" panose="02020603050405020304" pitchFamily="18" charset="0"/>
              </a:rPr>
              <a:t>A dieu la </a:t>
            </a:r>
            <a:r>
              <a:rPr lang="fr-FR" sz="827" i="1" dirty="0" err="1">
                <a:ea typeface="Times New Roman" panose="02020603050405020304" pitchFamily="18" charset="0"/>
              </a:rPr>
              <a:t>vila</a:t>
            </a:r>
            <a:r>
              <a:rPr lang="fr-FR" sz="827" i="1" dirty="0">
                <a:ea typeface="Times New Roman" panose="02020603050405020304" pitchFamily="18" charset="0"/>
              </a:rPr>
              <a:t> </a:t>
            </a:r>
            <a:r>
              <a:rPr lang="fr-FR" sz="827" dirty="0">
                <a:ea typeface="Times New Roman" panose="02020603050405020304" pitchFamily="18" charset="0"/>
              </a:rPr>
              <a:t> d’Amboise</a:t>
            </a:r>
          </a:p>
          <a:p>
            <a:r>
              <a:rPr lang="fr-FR" sz="827" dirty="0">
                <a:ea typeface="Times New Roman" panose="02020603050405020304" pitchFamily="18" charset="0"/>
              </a:rPr>
              <a:t>Toute la noble </a:t>
            </a:r>
            <a:r>
              <a:rPr lang="fr-FR" sz="827" i="1" dirty="0" err="1">
                <a:ea typeface="Times New Roman" panose="02020603050405020304" pitchFamily="18" charset="0"/>
              </a:rPr>
              <a:t>assistat</a:t>
            </a:r>
            <a:endParaRPr lang="fr-FR" sz="827" dirty="0">
              <a:ea typeface="Times New Roman" panose="02020603050405020304" pitchFamily="18" charset="0"/>
            </a:endParaRPr>
          </a:p>
          <a:p>
            <a:r>
              <a:rPr lang="fr-FR" sz="827" dirty="0">
                <a:ea typeface="Times New Roman" panose="02020603050405020304" pitchFamily="18" charset="0"/>
              </a:rPr>
              <a:t>Et  toutes ces jeunes filles</a:t>
            </a:r>
          </a:p>
          <a:p>
            <a:r>
              <a:rPr lang="fr-FR" sz="827" dirty="0">
                <a:ea typeface="Times New Roman" panose="02020603050405020304" pitchFamily="18" charset="0"/>
              </a:rPr>
              <a:t>Celles que j’ay </a:t>
            </a:r>
            <a:r>
              <a:rPr lang="fr-FR" sz="827" i="1" dirty="0">
                <a:ea typeface="Times New Roman" panose="02020603050405020304" pitchFamily="18" charset="0"/>
              </a:rPr>
              <a:t>tant </a:t>
            </a:r>
            <a:r>
              <a:rPr lang="fr-FR" sz="827" i="1" dirty="0" err="1">
                <a:ea typeface="Times New Roman" panose="02020603050405020304" pitchFamily="18" charset="0"/>
              </a:rPr>
              <a:t>aimat</a:t>
            </a:r>
            <a:endParaRPr lang="fr-FR" sz="827" dirty="0">
              <a:ea typeface="Times New Roman" panose="02020603050405020304" pitchFamily="18" charset="0"/>
            </a:endParaRPr>
          </a:p>
          <a:p>
            <a:r>
              <a:rPr lang="fr-FR" sz="661" i="1" dirty="0">
                <a:latin typeface="Times New Roman" panose="02020603050405020304" pitchFamily="18" charset="0"/>
                <a:ea typeface="Times New Roman" panose="02020603050405020304" pitchFamily="18" charset="0"/>
              </a:rPr>
              <a:t> </a:t>
            </a:r>
            <a:endParaRPr lang="fr-FR" sz="661" dirty="0">
              <a:latin typeface="Times New Roman" panose="02020603050405020304" pitchFamily="18" charset="0"/>
              <a:ea typeface="Times New Roman" panose="02020603050405020304" pitchFamily="18" charset="0"/>
            </a:endParaRPr>
          </a:p>
        </p:txBody>
      </p:sp>
      <p:cxnSp>
        <p:nvCxnSpPr>
          <p:cNvPr id="10" name="Connecteur droit 9"/>
          <p:cNvCxnSpPr/>
          <p:nvPr/>
        </p:nvCxnSpPr>
        <p:spPr>
          <a:xfrm flipH="1">
            <a:off x="4734468" y="994328"/>
            <a:ext cx="14680" cy="4371502"/>
          </a:xfrm>
          <a:prstGeom prst="line">
            <a:avLst/>
          </a:prstGeom>
          <a:ln w="41275" cmpd="sng">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366736" y="4388078"/>
            <a:ext cx="2257349" cy="270523"/>
          </a:xfrm>
          <a:prstGeom prst="rect">
            <a:avLst/>
          </a:prstGeom>
        </p:spPr>
        <p:txBody>
          <a:bodyPr wrap="none">
            <a:spAutoFit/>
          </a:bodyPr>
          <a:lstStyle/>
          <a:p>
            <a:r>
              <a:rPr lang="fr-FR" sz="1158" dirty="0"/>
              <a:t>Claude Le Jeune (1530-1600). </a:t>
            </a:r>
          </a:p>
        </p:txBody>
      </p:sp>
      <p:sp>
        <p:nvSpPr>
          <p:cNvPr id="4" name="Rectangle 3"/>
          <p:cNvSpPr/>
          <p:nvPr/>
        </p:nvSpPr>
        <p:spPr>
          <a:xfrm>
            <a:off x="333514" y="5115526"/>
            <a:ext cx="2358338" cy="321370"/>
          </a:xfrm>
          <a:prstGeom prst="rect">
            <a:avLst/>
          </a:prstGeom>
        </p:spPr>
        <p:txBody>
          <a:bodyPr wrap="none">
            <a:spAutoFit/>
          </a:bodyPr>
          <a:lstStyle/>
          <a:p>
            <a:r>
              <a:rPr lang="fr-FR" sz="744" i="1" dirty="0">
                <a:latin typeface="Arial" panose="020B0604020202020204" pitchFamily="34" charset="0"/>
              </a:rPr>
              <a:t>(In </a:t>
            </a:r>
            <a:r>
              <a:rPr lang="fr-FR" sz="744" i="1" dirty="0" err="1">
                <a:latin typeface="Arial" panose="020B0604020202020204" pitchFamily="34" charset="0"/>
              </a:rPr>
              <a:t>Bordèu</a:t>
            </a:r>
            <a:r>
              <a:rPr lang="fr-FR" sz="744" i="1" dirty="0">
                <a:latin typeface="Arial" panose="020B0604020202020204" pitchFamily="34" charset="0"/>
              </a:rPr>
              <a:t>, Chants et récits du Bordeaux gascon</a:t>
            </a:r>
          </a:p>
          <a:p>
            <a:r>
              <a:rPr lang="fr-FR" sz="744" i="1" dirty="0">
                <a:latin typeface="Arial" panose="020B0604020202020204" pitchFamily="34" charset="0"/>
              </a:rPr>
              <a:t> Nathalie et Eric Roulet, </a:t>
            </a:r>
            <a:r>
              <a:rPr lang="fr-FR" sz="744" i="1" dirty="0" err="1">
                <a:latin typeface="Arial" panose="020B0604020202020204" pitchFamily="34" charset="0"/>
              </a:rPr>
              <a:t>ed.Entre</a:t>
            </a:r>
            <a:r>
              <a:rPr lang="fr-FR" sz="744" i="1" dirty="0">
                <a:latin typeface="Arial" panose="020B0604020202020204" pitchFamily="34" charset="0"/>
              </a:rPr>
              <a:t>-deux mers 2011) </a:t>
            </a:r>
          </a:p>
        </p:txBody>
      </p:sp>
      <p:pic>
        <p:nvPicPr>
          <p:cNvPr id="9" name="11 Margarit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52744" y="5190022"/>
            <a:ext cx="172378" cy="172378"/>
          </a:xfrm>
          <a:prstGeom prst="rect">
            <a:avLst/>
          </a:prstGeom>
        </p:spPr>
      </p:pic>
    </p:spTree>
    <p:extLst>
      <p:ext uri="{BB962C8B-B14F-4D97-AF65-F5344CB8AC3E}">
        <p14:creationId xmlns:p14="http://schemas.microsoft.com/office/powerpoint/2010/main" val="12449808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35"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943897" y="530979"/>
            <a:ext cx="7866256"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400" b="1" dirty="0" smtClean="0">
                <a:solidFill>
                  <a:srgbClr val="C00000"/>
                </a:solidFill>
              </a:rPr>
              <a:t>La chanson populaire: un outil de la vie quotidienne </a:t>
            </a:r>
          </a:p>
        </p:txBody>
      </p:sp>
      <p:sp>
        <p:nvSpPr>
          <p:cNvPr id="3" name="ZoneTexte 2"/>
          <p:cNvSpPr txBox="1"/>
          <p:nvPr/>
        </p:nvSpPr>
        <p:spPr>
          <a:xfrm>
            <a:off x="331839" y="1393723"/>
            <a:ext cx="9251251" cy="3724096"/>
          </a:xfrm>
          <a:prstGeom prst="rect">
            <a:avLst/>
          </a:prstGeom>
          <a:noFill/>
        </p:spPr>
        <p:txBody>
          <a:bodyPr wrap="none" rtlCol="0">
            <a:spAutoFit/>
          </a:bodyPr>
          <a:lstStyle/>
          <a:p>
            <a:r>
              <a:rPr lang="fr-FR" dirty="0" smtClean="0"/>
              <a:t>L’occitan reste (et restera jusqu'au XIX siècle) la langue parlée par tous et la chanson </a:t>
            </a:r>
          </a:p>
          <a:p>
            <a:r>
              <a:rPr lang="fr-FR" dirty="0"/>
              <a:t>p</a:t>
            </a:r>
            <a:r>
              <a:rPr lang="fr-FR" dirty="0" smtClean="0"/>
              <a:t>opulaire est particulièrement vivante dans tous les registres et pour toutes les situations</a:t>
            </a:r>
          </a:p>
          <a:p>
            <a:r>
              <a:rPr lang="fr-FR" dirty="0"/>
              <a:t>d</a:t>
            </a:r>
            <a:r>
              <a:rPr lang="fr-FR" dirty="0" smtClean="0"/>
              <a:t>e la vie quotidienne : </a:t>
            </a:r>
          </a:p>
          <a:p>
            <a:pPr marL="285750" indent="-285750">
              <a:buFontTx/>
              <a:buChar char="-"/>
            </a:pPr>
            <a:r>
              <a:rPr lang="fr-FR" dirty="0" smtClean="0"/>
              <a:t>Berceuses </a:t>
            </a:r>
            <a:r>
              <a:rPr lang="fr-FR" dirty="0"/>
              <a:t>et chants pour enfants </a:t>
            </a:r>
            <a:endParaRPr lang="fr-FR" dirty="0" smtClean="0"/>
          </a:p>
          <a:p>
            <a:pPr marL="285750" indent="-285750">
              <a:buFontTx/>
              <a:buChar char="-"/>
            </a:pPr>
            <a:r>
              <a:rPr lang="fr-FR" dirty="0" smtClean="0"/>
              <a:t>Chants de travail </a:t>
            </a:r>
          </a:p>
          <a:p>
            <a:pPr marL="285750" indent="-285750">
              <a:buFontTx/>
              <a:buChar char="-"/>
            </a:pPr>
            <a:r>
              <a:rPr lang="fr-FR" dirty="0" smtClean="0"/>
              <a:t>Chants religieux</a:t>
            </a:r>
          </a:p>
          <a:p>
            <a:pPr marL="285750" indent="-285750">
              <a:buFontTx/>
              <a:buChar char="-"/>
            </a:pPr>
            <a:r>
              <a:rPr lang="fr-FR" dirty="0" smtClean="0"/>
              <a:t>Chants de fêtes et de circonstances</a:t>
            </a:r>
          </a:p>
          <a:p>
            <a:pPr marL="285750" indent="-285750">
              <a:buFontTx/>
              <a:buChar char="-"/>
            </a:pPr>
            <a:r>
              <a:rPr lang="fr-FR" dirty="0" smtClean="0"/>
              <a:t>Chants historiques et de révoltes</a:t>
            </a:r>
          </a:p>
          <a:p>
            <a:pPr marL="285750" indent="-285750">
              <a:buFontTx/>
              <a:buChar char="-"/>
            </a:pPr>
            <a:r>
              <a:rPr lang="fr-FR" dirty="0" smtClean="0"/>
              <a:t>Chansons d’amour et de deuil</a:t>
            </a:r>
          </a:p>
          <a:p>
            <a:pPr marL="285750" indent="-285750">
              <a:buFontTx/>
              <a:buChar char="-"/>
            </a:pPr>
            <a:r>
              <a:rPr lang="fr-FR" dirty="0" smtClean="0"/>
              <a:t>Chants épiques </a:t>
            </a:r>
          </a:p>
          <a:p>
            <a:pPr marL="285750" indent="-285750">
              <a:buFontTx/>
              <a:buChar char="-"/>
            </a:pPr>
            <a:r>
              <a:rPr lang="fr-FR" dirty="0" smtClean="0"/>
              <a:t>Etc…</a:t>
            </a:r>
          </a:p>
          <a:p>
            <a:pPr marL="285750" indent="-285750">
              <a:buFontTx/>
              <a:buChar char="-"/>
            </a:pPr>
            <a:endParaRPr lang="fr-FR" dirty="0" smtClean="0"/>
          </a:p>
          <a:p>
            <a:endParaRPr lang="fr-FR" sz="2000" dirty="0" smtClean="0">
              <a:solidFill>
                <a:srgbClr val="C00000"/>
              </a:solidFill>
            </a:endParaRPr>
          </a:p>
        </p:txBody>
      </p:sp>
      <p:sp>
        <p:nvSpPr>
          <p:cNvPr id="5" name="ZoneTexte 4"/>
          <p:cNvSpPr txBox="1"/>
          <p:nvPr/>
        </p:nvSpPr>
        <p:spPr>
          <a:xfrm>
            <a:off x="1570704" y="4440711"/>
            <a:ext cx="6827510" cy="369332"/>
          </a:xfrm>
          <a:prstGeom prst="rect">
            <a:avLst/>
          </a:prstGeom>
          <a:noFill/>
        </p:spPr>
        <p:txBody>
          <a:bodyPr wrap="none" rtlCol="0">
            <a:spAutoFit/>
          </a:bodyPr>
          <a:lstStyle/>
          <a:p>
            <a:r>
              <a:rPr lang="fr-FR" dirty="0" smtClean="0">
                <a:solidFill>
                  <a:srgbClr val="C00000"/>
                </a:solidFill>
              </a:rPr>
              <a:t>Quelques exemples…choisis dans une diversité considérable…  </a:t>
            </a:r>
            <a:endParaRPr lang="fr-FR" dirty="0">
              <a:solidFill>
                <a:srgbClr val="C00000"/>
              </a:solidFill>
            </a:endParaRPr>
          </a:p>
        </p:txBody>
      </p:sp>
    </p:spTree>
    <p:extLst>
      <p:ext uri="{BB962C8B-B14F-4D97-AF65-F5344CB8AC3E}">
        <p14:creationId xmlns:p14="http://schemas.microsoft.com/office/powerpoint/2010/main" val="22298968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578992" y="516393"/>
            <a:ext cx="6595075"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400" b="1" dirty="0" smtClean="0">
                <a:solidFill>
                  <a:srgbClr val="C00000"/>
                </a:solidFill>
              </a:rPr>
              <a:t>La « romance » héritière des troubadours ? </a:t>
            </a:r>
            <a:endParaRPr lang="fr-FR" sz="2400" b="1" dirty="0">
              <a:solidFill>
                <a:srgbClr val="C00000"/>
              </a:solidFill>
            </a:endParaRPr>
          </a:p>
        </p:txBody>
      </p:sp>
      <p:sp>
        <p:nvSpPr>
          <p:cNvPr id="5" name="ZoneTexte 4"/>
          <p:cNvSpPr txBox="1"/>
          <p:nvPr/>
        </p:nvSpPr>
        <p:spPr>
          <a:xfrm>
            <a:off x="741263" y="1253613"/>
            <a:ext cx="7276416" cy="923330"/>
          </a:xfrm>
          <a:prstGeom prst="rect">
            <a:avLst/>
          </a:prstGeom>
          <a:noFill/>
        </p:spPr>
        <p:txBody>
          <a:bodyPr wrap="none" rtlCol="0">
            <a:spAutoFit/>
          </a:bodyPr>
          <a:lstStyle/>
          <a:p>
            <a:r>
              <a:rPr lang="fr-FR" dirty="0" smtClean="0"/>
              <a:t>A côté des registres traditionnels du chant populaire, certaines pièces</a:t>
            </a:r>
          </a:p>
          <a:p>
            <a:r>
              <a:rPr lang="fr-FR" dirty="0"/>
              <a:t>r</a:t>
            </a:r>
            <a:r>
              <a:rPr lang="fr-FR" dirty="0" smtClean="0"/>
              <a:t>éinvestissent des thèmes proches de la pensée des troubadours :  </a:t>
            </a:r>
          </a:p>
          <a:p>
            <a:r>
              <a:rPr lang="fr-FR" dirty="0" smtClean="0"/>
              <a:t> </a:t>
            </a:r>
            <a:endParaRPr lang="fr-FR" dirty="0"/>
          </a:p>
        </p:txBody>
      </p:sp>
      <p:pic>
        <p:nvPicPr>
          <p:cNvPr id="6" name="Imag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1046" y="2339175"/>
            <a:ext cx="1958767" cy="1241973"/>
          </a:xfrm>
          <a:prstGeom prst="rect">
            <a:avLst/>
          </a:prstGeom>
        </p:spPr>
      </p:pic>
      <p:sp>
        <p:nvSpPr>
          <p:cNvPr id="8" name="ZoneTexte 7"/>
          <p:cNvSpPr txBox="1"/>
          <p:nvPr/>
        </p:nvSpPr>
        <p:spPr>
          <a:xfrm>
            <a:off x="1084235" y="3856703"/>
            <a:ext cx="2172390" cy="369332"/>
          </a:xfrm>
          <a:prstGeom prst="rect">
            <a:avLst/>
          </a:prstGeom>
          <a:noFill/>
        </p:spPr>
        <p:txBody>
          <a:bodyPr wrap="none" rtlCol="0">
            <a:spAutoFit/>
          </a:bodyPr>
          <a:lstStyle/>
          <a:p>
            <a:r>
              <a:rPr lang="fr-FR" i="1" dirty="0" smtClean="0"/>
              <a:t>Sul pont de Mirabel</a:t>
            </a:r>
            <a:endParaRPr lang="fr-FR" i="1" dirty="0"/>
          </a:p>
        </p:txBody>
      </p:sp>
      <p:sp>
        <p:nvSpPr>
          <p:cNvPr id="9" name="ZoneTexte 8"/>
          <p:cNvSpPr txBox="1"/>
          <p:nvPr/>
        </p:nvSpPr>
        <p:spPr>
          <a:xfrm>
            <a:off x="3790335" y="3856703"/>
            <a:ext cx="2172390" cy="369332"/>
          </a:xfrm>
          <a:prstGeom prst="rect">
            <a:avLst/>
          </a:prstGeom>
          <a:noFill/>
        </p:spPr>
        <p:txBody>
          <a:bodyPr wrap="none" rtlCol="0">
            <a:spAutoFit/>
          </a:bodyPr>
          <a:lstStyle/>
          <a:p>
            <a:r>
              <a:rPr lang="fr-FR" i="1" dirty="0" smtClean="0"/>
              <a:t>La </a:t>
            </a:r>
            <a:r>
              <a:rPr lang="fr-FR" i="1" dirty="0" err="1" smtClean="0"/>
              <a:t>filha</a:t>
            </a:r>
            <a:r>
              <a:rPr lang="fr-FR" i="1" dirty="0" smtClean="0"/>
              <a:t> d’un </a:t>
            </a:r>
            <a:r>
              <a:rPr lang="fr-FR" i="1" dirty="0" err="1" smtClean="0"/>
              <a:t>paisan</a:t>
            </a:r>
            <a:endParaRPr lang="fr-FR" i="1" dirty="0"/>
          </a:p>
        </p:txBody>
      </p:sp>
      <p:pic>
        <p:nvPicPr>
          <p:cNvPr id="10" name="Imag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2174" y="2244525"/>
            <a:ext cx="1336623" cy="1336623"/>
          </a:xfrm>
          <a:prstGeom prst="rect">
            <a:avLst/>
          </a:prstGeom>
        </p:spPr>
      </p:pic>
      <p:sp>
        <p:nvSpPr>
          <p:cNvPr id="11" name="ZoneTexte 10"/>
          <p:cNvSpPr txBox="1"/>
          <p:nvPr/>
        </p:nvSpPr>
        <p:spPr>
          <a:xfrm>
            <a:off x="7042356" y="3856703"/>
            <a:ext cx="2198684" cy="369332"/>
          </a:xfrm>
          <a:prstGeom prst="rect">
            <a:avLst/>
          </a:prstGeom>
          <a:noFill/>
        </p:spPr>
        <p:txBody>
          <a:bodyPr wrap="square" rtlCol="0">
            <a:spAutoFit/>
          </a:bodyPr>
          <a:lstStyle/>
          <a:p>
            <a:r>
              <a:rPr lang="fr-FR" i="1" dirty="0" smtClean="0"/>
              <a:t>Al </a:t>
            </a:r>
            <a:r>
              <a:rPr lang="fr-FR" i="1" dirty="0" err="1" smtClean="0"/>
              <a:t>país</a:t>
            </a:r>
            <a:r>
              <a:rPr lang="fr-FR" i="1" dirty="0" smtClean="0"/>
              <a:t> de </a:t>
            </a:r>
            <a:r>
              <a:rPr lang="fr-FR" i="1" dirty="0" err="1" smtClean="0"/>
              <a:t>Leridà</a:t>
            </a:r>
            <a:r>
              <a:rPr lang="fr-FR" i="1" dirty="0" smtClean="0"/>
              <a:t> </a:t>
            </a:r>
            <a:endParaRPr lang="fr-FR" i="1" dirty="0"/>
          </a:p>
        </p:txBody>
      </p:sp>
      <p:pic>
        <p:nvPicPr>
          <p:cNvPr id="12" name="Imag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5992" y="2244525"/>
            <a:ext cx="2415048" cy="1095112"/>
          </a:xfrm>
          <a:prstGeom prst="rect">
            <a:avLst/>
          </a:prstGeom>
        </p:spPr>
      </p:pic>
    </p:spTree>
    <p:extLst>
      <p:ext uri="{BB962C8B-B14F-4D97-AF65-F5344CB8AC3E}">
        <p14:creationId xmlns:p14="http://schemas.microsoft.com/office/powerpoint/2010/main" val="7562639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osina de Pèira e Martina - La Filha D'Un Paisan (198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58845" y="1543235"/>
            <a:ext cx="4617373" cy="2597272"/>
          </a:xfrm>
          <a:prstGeom prst="rect">
            <a:avLst/>
          </a:prstGeom>
        </p:spPr>
      </p:pic>
    </p:spTree>
    <p:extLst>
      <p:ext uri="{BB962C8B-B14F-4D97-AF65-F5344CB8AC3E}">
        <p14:creationId xmlns:p14="http://schemas.microsoft.com/office/powerpoint/2010/main" val="6953032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75518" y="1101537"/>
            <a:ext cx="9145462" cy="738664"/>
          </a:xfrm>
          <a:prstGeom prst="rect">
            <a:avLst/>
          </a:prstGeom>
          <a:noFill/>
        </p:spPr>
        <p:txBody>
          <a:bodyPr wrap="square" rtlCol="0">
            <a:spAutoFit/>
          </a:bodyPr>
          <a:lstStyle/>
          <a:p>
            <a:pPr algn="just"/>
            <a:r>
              <a:rPr lang="fr-FR" sz="1400" dirty="0" smtClean="0"/>
              <a:t>Depuis la fin du moyen-âge, les «</a:t>
            </a:r>
            <a:r>
              <a:rPr lang="fr-FR" sz="1400" dirty="0"/>
              <a:t> </a:t>
            </a:r>
            <a:r>
              <a:rPr lang="fr-FR" sz="1400" dirty="0" err="1"/>
              <a:t>Nadaus</a:t>
            </a:r>
            <a:r>
              <a:rPr lang="fr-FR" sz="1400" dirty="0"/>
              <a:t> », </a:t>
            </a:r>
            <a:r>
              <a:rPr lang="fr-FR" sz="1400" dirty="0" smtClean="0"/>
              <a:t>sont des chants </a:t>
            </a:r>
            <a:r>
              <a:rPr lang="fr-FR" sz="1400" dirty="0"/>
              <a:t>de Noël, propres à chaque province, distribués dans les paroisses durant la période de l’Avant. S’inspirant souvent de l’actualité politique, parfois satirique, ces « </a:t>
            </a:r>
            <a:r>
              <a:rPr lang="fr-FR" sz="1400" dirty="0" err="1"/>
              <a:t>Nadaus</a:t>
            </a:r>
            <a:r>
              <a:rPr lang="fr-FR" sz="1400" dirty="0"/>
              <a:t> » ont probablement caché sous un manteau religieux une forme de contestation…</a:t>
            </a:r>
          </a:p>
        </p:txBody>
      </p:sp>
      <p:pic>
        <p:nvPicPr>
          <p:cNvPr id="2" name="Imag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4282" y="1999431"/>
            <a:ext cx="1620544" cy="2501039"/>
          </a:xfrm>
          <a:prstGeom prst="rect">
            <a:avLst/>
          </a:prstGeom>
        </p:spPr>
      </p:pic>
      <p:sp>
        <p:nvSpPr>
          <p:cNvPr id="4" name="ZoneTexte 3"/>
          <p:cNvSpPr txBox="1"/>
          <p:nvPr/>
        </p:nvSpPr>
        <p:spPr>
          <a:xfrm>
            <a:off x="3244282" y="377438"/>
            <a:ext cx="2730235"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400" b="1" dirty="0" smtClean="0">
                <a:solidFill>
                  <a:srgbClr val="C00000"/>
                </a:solidFill>
              </a:rPr>
              <a:t>Le chant de Noël </a:t>
            </a:r>
            <a:endParaRPr lang="fr-FR" sz="2400" b="1" dirty="0">
              <a:solidFill>
                <a:srgbClr val="C00000"/>
              </a:solidFill>
            </a:endParaRPr>
          </a:p>
        </p:txBody>
      </p:sp>
      <p:sp>
        <p:nvSpPr>
          <p:cNvPr id="5" name="ZoneTexte 4"/>
          <p:cNvSpPr txBox="1"/>
          <p:nvPr/>
        </p:nvSpPr>
        <p:spPr>
          <a:xfrm>
            <a:off x="1002890" y="1655535"/>
            <a:ext cx="184731" cy="369332"/>
          </a:xfrm>
          <a:prstGeom prst="rect">
            <a:avLst/>
          </a:prstGeom>
          <a:noFill/>
        </p:spPr>
        <p:txBody>
          <a:bodyPr wrap="none" rtlCol="0">
            <a:spAutoFit/>
          </a:bodyPr>
          <a:lstStyle/>
          <a:p>
            <a:endParaRPr lang="fr-FR" dirty="0"/>
          </a:p>
        </p:txBody>
      </p:sp>
      <p:pic>
        <p:nvPicPr>
          <p:cNvPr id="6" name="Imag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6476" y="1999431"/>
            <a:ext cx="1763730" cy="1563703"/>
          </a:xfrm>
          <a:prstGeom prst="rect">
            <a:avLst/>
          </a:prstGeom>
        </p:spPr>
      </p:pic>
      <p:sp>
        <p:nvSpPr>
          <p:cNvPr id="8" name="ZoneTexte 7"/>
          <p:cNvSpPr txBox="1"/>
          <p:nvPr/>
        </p:nvSpPr>
        <p:spPr>
          <a:xfrm>
            <a:off x="856476" y="3722364"/>
            <a:ext cx="1774845" cy="584775"/>
          </a:xfrm>
          <a:prstGeom prst="rect">
            <a:avLst/>
          </a:prstGeom>
          <a:noFill/>
        </p:spPr>
        <p:txBody>
          <a:bodyPr wrap="none" rtlCol="0">
            <a:spAutoFit/>
          </a:bodyPr>
          <a:lstStyle/>
          <a:p>
            <a:r>
              <a:rPr lang="fr-FR" dirty="0" smtClean="0"/>
              <a:t>Nicolas </a:t>
            </a:r>
            <a:r>
              <a:rPr lang="fr-FR" dirty="0"/>
              <a:t>S</a:t>
            </a:r>
            <a:r>
              <a:rPr lang="fr-FR" dirty="0" smtClean="0"/>
              <a:t>aboly </a:t>
            </a:r>
          </a:p>
          <a:p>
            <a:r>
              <a:rPr lang="fr-FR" sz="1400" dirty="0" smtClean="0"/>
              <a:t>    (1614/1675) </a:t>
            </a:r>
            <a:endParaRPr lang="fr-FR" sz="1400" dirty="0"/>
          </a:p>
        </p:txBody>
      </p:sp>
      <p:sp>
        <p:nvSpPr>
          <p:cNvPr id="10" name="ZoneTexte 9"/>
          <p:cNvSpPr txBox="1"/>
          <p:nvPr/>
        </p:nvSpPr>
        <p:spPr>
          <a:xfrm>
            <a:off x="1806678" y="4993736"/>
            <a:ext cx="5549340" cy="369332"/>
          </a:xfrm>
          <a:prstGeom prst="rect">
            <a:avLst/>
          </a:prstGeom>
          <a:noFill/>
        </p:spPr>
        <p:txBody>
          <a:bodyPr wrap="none" rtlCol="0">
            <a:spAutoFit/>
          </a:bodyPr>
          <a:lstStyle/>
          <a:p>
            <a:r>
              <a:rPr lang="fr-FR" i="1" dirty="0" smtClean="0">
                <a:solidFill>
                  <a:srgbClr val="C00000"/>
                </a:solidFill>
              </a:rPr>
              <a:t>Voir le spectacle « </a:t>
            </a:r>
            <a:r>
              <a:rPr lang="fr-FR" i="1" dirty="0" err="1" smtClean="0">
                <a:solidFill>
                  <a:srgbClr val="C00000"/>
                </a:solidFill>
              </a:rPr>
              <a:t>Nadau</a:t>
            </a:r>
            <a:r>
              <a:rPr lang="fr-FR" i="1" dirty="0" smtClean="0">
                <a:solidFill>
                  <a:srgbClr val="C00000"/>
                </a:solidFill>
              </a:rPr>
              <a:t> » de </a:t>
            </a:r>
            <a:r>
              <a:rPr lang="fr-FR" i="1" dirty="0" err="1">
                <a:solidFill>
                  <a:srgbClr val="C00000"/>
                </a:solidFill>
              </a:rPr>
              <a:t>G</a:t>
            </a:r>
            <a:r>
              <a:rPr lang="fr-FR" i="1" dirty="0" err="1" smtClean="0">
                <a:solidFill>
                  <a:srgbClr val="C00000"/>
                </a:solidFill>
              </a:rPr>
              <a:t>ric</a:t>
            </a:r>
            <a:r>
              <a:rPr lang="fr-FR" i="1" dirty="0" smtClean="0">
                <a:solidFill>
                  <a:srgbClr val="C00000"/>
                </a:solidFill>
              </a:rPr>
              <a:t> de Prat en 2024</a:t>
            </a:r>
            <a:endParaRPr lang="fr-FR" i="1" dirty="0">
              <a:solidFill>
                <a:srgbClr val="C00000"/>
              </a:solidFill>
            </a:endParaRPr>
          </a:p>
        </p:txBody>
      </p:sp>
      <p:pic>
        <p:nvPicPr>
          <p:cNvPr id="11" name="Image 10" descr="D60630_0016"/>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39465" y="1999432"/>
            <a:ext cx="2307605" cy="1722932"/>
          </a:xfrm>
          <a:prstGeom prst="rect">
            <a:avLst/>
          </a:prstGeom>
          <a:noFill/>
          <a:ln>
            <a:noFill/>
          </a:ln>
        </p:spPr>
      </p:pic>
      <p:sp>
        <p:nvSpPr>
          <p:cNvPr id="12" name="ZoneTexte 11"/>
          <p:cNvSpPr txBox="1"/>
          <p:nvPr/>
        </p:nvSpPr>
        <p:spPr>
          <a:xfrm>
            <a:off x="6102545" y="3865608"/>
            <a:ext cx="2244525" cy="523220"/>
          </a:xfrm>
          <a:prstGeom prst="rect">
            <a:avLst/>
          </a:prstGeom>
          <a:noFill/>
        </p:spPr>
        <p:txBody>
          <a:bodyPr wrap="none" rtlCol="0">
            <a:spAutoFit/>
          </a:bodyPr>
          <a:lstStyle/>
          <a:p>
            <a:pPr algn="just"/>
            <a:r>
              <a:rPr lang="fr-FR" sz="1400" dirty="0" smtClean="0"/>
              <a:t>Un « </a:t>
            </a:r>
            <a:r>
              <a:rPr lang="fr-FR" sz="1400" dirty="0" err="1"/>
              <a:t>N</a:t>
            </a:r>
            <a:r>
              <a:rPr lang="fr-FR" sz="1400" dirty="0" err="1" smtClean="0"/>
              <a:t>adau</a:t>
            </a:r>
            <a:r>
              <a:rPr lang="fr-FR" sz="1400" dirty="0" smtClean="0"/>
              <a:t> » bordelais :</a:t>
            </a:r>
          </a:p>
          <a:p>
            <a:pPr algn="just"/>
            <a:r>
              <a:rPr lang="fr-FR" sz="1400" dirty="0" err="1" smtClean="0"/>
              <a:t>Revelhatz</a:t>
            </a:r>
            <a:r>
              <a:rPr lang="fr-FR" sz="1400" dirty="0" smtClean="0"/>
              <a:t>-vos </a:t>
            </a:r>
            <a:r>
              <a:rPr lang="fr-FR" sz="1400" dirty="0" err="1" smtClean="0"/>
              <a:t>mainatges</a:t>
            </a:r>
            <a:r>
              <a:rPr lang="fr-FR" sz="1400" dirty="0" smtClean="0"/>
              <a:t> </a:t>
            </a:r>
            <a:endParaRPr lang="fr-FR" sz="1400" dirty="0"/>
          </a:p>
        </p:txBody>
      </p:sp>
    </p:spTree>
    <p:extLst>
      <p:ext uri="{BB962C8B-B14F-4D97-AF65-F5344CB8AC3E}">
        <p14:creationId xmlns:p14="http://schemas.microsoft.com/office/powerpoint/2010/main" val="10495223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UN NOËL EN PROVENCE(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17837" y="1354270"/>
            <a:ext cx="4697853" cy="2642543"/>
          </a:xfrm>
          <a:prstGeom prst="rect">
            <a:avLst/>
          </a:prstGeom>
        </p:spPr>
      </p:pic>
    </p:spTree>
    <p:extLst>
      <p:ext uri="{BB962C8B-B14F-4D97-AF65-F5344CB8AC3E}">
        <p14:creationId xmlns:p14="http://schemas.microsoft.com/office/powerpoint/2010/main" val="3244176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56652" y="530734"/>
            <a:ext cx="4748981" cy="461665"/>
          </a:xfrm>
          <a:prstGeom prst="rect">
            <a:avLst/>
          </a:prstGeom>
          <a:noFill/>
          <a:effectLst>
            <a:outerShdw blurRad="50800" dist="38100" dir="2700000" algn="tl" rotWithShape="0">
              <a:prstClr val="black">
                <a:alpha val="40000"/>
              </a:prstClr>
            </a:outerShdw>
          </a:effectLst>
        </p:spPr>
        <p:txBody>
          <a:bodyPr wrap="square" rtlCol="0">
            <a:spAutoFit/>
          </a:bodyPr>
          <a:lstStyle/>
          <a:p>
            <a:r>
              <a:rPr lang="fr-FR" sz="2400" b="1" dirty="0" smtClean="0">
                <a:solidFill>
                  <a:srgbClr val="C00000"/>
                </a:solidFill>
              </a:rPr>
              <a:t>Recueillir la culture populaire </a:t>
            </a:r>
            <a:endParaRPr lang="fr-FR" sz="2400" b="1" dirty="0">
              <a:solidFill>
                <a:srgbClr val="C00000"/>
              </a:solidFill>
            </a:endParaRPr>
          </a:p>
        </p:txBody>
      </p:sp>
      <p:sp>
        <p:nvSpPr>
          <p:cNvPr id="4" name="ZoneTexte 3"/>
          <p:cNvSpPr txBox="1"/>
          <p:nvPr/>
        </p:nvSpPr>
        <p:spPr>
          <a:xfrm>
            <a:off x="678427" y="1260987"/>
            <a:ext cx="7956754" cy="738664"/>
          </a:xfrm>
          <a:prstGeom prst="rect">
            <a:avLst/>
          </a:prstGeom>
          <a:noFill/>
        </p:spPr>
        <p:txBody>
          <a:bodyPr wrap="square" rtlCol="0">
            <a:spAutoFit/>
          </a:bodyPr>
          <a:lstStyle/>
          <a:p>
            <a:pPr algn="just"/>
            <a:r>
              <a:rPr lang="fr-FR" sz="1400" dirty="0" smtClean="0"/>
              <a:t>A partir du XVIII siècle, la prise de conscience de la valeur artistique mais aussi de la disparition </a:t>
            </a:r>
          </a:p>
          <a:p>
            <a:pPr algn="just"/>
            <a:r>
              <a:rPr lang="fr-FR" sz="1400" dirty="0" smtClean="0"/>
              <a:t>des chants populaires, induit un mouvement de collectage sur le terrain. Des milliers de chansons </a:t>
            </a:r>
          </a:p>
          <a:p>
            <a:pPr algn="just"/>
            <a:r>
              <a:rPr lang="fr-FR" sz="1400" dirty="0"/>
              <a:t>s</a:t>
            </a:r>
            <a:r>
              <a:rPr lang="fr-FR" sz="1400" dirty="0" smtClean="0"/>
              <a:t>ont ainsi sauvées de l’oubli.</a:t>
            </a:r>
            <a:endParaRPr lang="fr-FR" sz="1400" dirty="0"/>
          </a:p>
        </p:txBody>
      </p:sp>
      <p:sp>
        <p:nvSpPr>
          <p:cNvPr id="5" name="Rectangle 4"/>
          <p:cNvSpPr/>
          <p:nvPr/>
        </p:nvSpPr>
        <p:spPr>
          <a:xfrm>
            <a:off x="589936" y="2104318"/>
            <a:ext cx="3260418" cy="646331"/>
          </a:xfrm>
          <a:prstGeom prst="rect">
            <a:avLst/>
          </a:prstGeom>
        </p:spPr>
        <p:txBody>
          <a:bodyPr wrap="square">
            <a:spAutoFit/>
          </a:bodyPr>
          <a:lstStyle/>
          <a:p>
            <a:pPr algn="just"/>
            <a:r>
              <a:rPr lang="fr-FR" sz="1400" b="1" dirty="0"/>
              <a:t>Justin </a:t>
            </a:r>
            <a:r>
              <a:rPr lang="fr-FR" sz="1400" b="1" dirty="0" err="1"/>
              <a:t>Cénac-Moncaut</a:t>
            </a:r>
            <a:r>
              <a:rPr lang="fr-FR" sz="1400" dirty="0"/>
              <a:t>, </a:t>
            </a:r>
            <a:r>
              <a:rPr lang="fr-FR" sz="1400" b="1" dirty="0"/>
              <a:t>1814/1871</a:t>
            </a:r>
            <a:r>
              <a:rPr lang="fr-FR" sz="1400" dirty="0"/>
              <a:t> </a:t>
            </a:r>
          </a:p>
          <a:p>
            <a:pPr algn="just"/>
            <a:r>
              <a:rPr lang="fr-FR" sz="1100" dirty="0" smtClean="0"/>
              <a:t>est le premier auteur folkloriste d’oc.</a:t>
            </a:r>
          </a:p>
          <a:p>
            <a:pPr algn="just"/>
            <a:r>
              <a:rPr lang="fr-FR" sz="1100" dirty="0" smtClean="0"/>
              <a:t>(en l’état actuel des connaissances) </a:t>
            </a:r>
          </a:p>
        </p:txBody>
      </p:sp>
      <p:sp>
        <p:nvSpPr>
          <p:cNvPr id="6" name="Rectangle 5"/>
          <p:cNvSpPr/>
          <p:nvPr/>
        </p:nvSpPr>
        <p:spPr>
          <a:xfrm>
            <a:off x="3572284" y="2084546"/>
            <a:ext cx="2943327" cy="492443"/>
          </a:xfrm>
          <a:prstGeom prst="rect">
            <a:avLst/>
          </a:prstGeom>
        </p:spPr>
        <p:txBody>
          <a:bodyPr wrap="square">
            <a:spAutoFit/>
          </a:bodyPr>
          <a:lstStyle/>
          <a:p>
            <a:r>
              <a:rPr lang="fr-FR" sz="1400" b="1" dirty="0"/>
              <a:t>Jean François </a:t>
            </a:r>
            <a:r>
              <a:rPr lang="fr-FR" sz="1400" b="1" dirty="0" err="1"/>
              <a:t>Bladé</a:t>
            </a:r>
            <a:r>
              <a:rPr lang="fr-FR" sz="1400" b="1" dirty="0"/>
              <a:t> 1827/1900 </a:t>
            </a:r>
            <a:endParaRPr lang="fr-FR" sz="1400" b="1" dirty="0" smtClean="0"/>
          </a:p>
          <a:p>
            <a:r>
              <a:rPr lang="fr-FR" sz="1200" dirty="0" smtClean="0"/>
              <a:t>Landes, </a:t>
            </a:r>
            <a:r>
              <a:rPr lang="fr-FR" sz="1200" dirty="0" err="1"/>
              <a:t>B</a:t>
            </a:r>
            <a:r>
              <a:rPr lang="fr-FR" sz="1200" dirty="0" err="1" smtClean="0"/>
              <a:t>azadais</a:t>
            </a:r>
            <a:r>
              <a:rPr lang="fr-FR" sz="1200" dirty="0" smtClean="0"/>
              <a:t>, </a:t>
            </a:r>
            <a:r>
              <a:rPr lang="fr-FR" sz="1200" dirty="0"/>
              <a:t>G</a:t>
            </a:r>
            <a:r>
              <a:rPr lang="fr-FR" sz="1200" dirty="0" smtClean="0"/>
              <a:t>ers</a:t>
            </a:r>
          </a:p>
        </p:txBody>
      </p:sp>
      <p:pic>
        <p:nvPicPr>
          <p:cNvPr id="7" name="Picture 2" descr="Afficher l'image d'orig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3730" y="2750649"/>
            <a:ext cx="1354289" cy="20474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upload.wikimedia.org/wikipedia/commons/thumb/e/e0/Arnaudin.jpg/220px-Arnaudi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1852" y="2750649"/>
            <a:ext cx="1313078" cy="2059145"/>
          </a:xfrm>
          <a:prstGeom prst="rect">
            <a:avLst/>
          </a:prstGeom>
          <a:noFill/>
          <a:extLst>
            <a:ext uri="{909E8E84-426E-40DD-AFC4-6F175D3DCCD1}">
              <a14:hiddenFill xmlns:a14="http://schemas.microsoft.com/office/drawing/2010/main">
                <a:solidFill>
                  <a:srgbClr val="FFFFFF"/>
                </a:solidFill>
              </a14:hiddenFill>
            </a:ext>
          </a:extLst>
        </p:spPr>
      </p:pic>
      <p:sp>
        <p:nvSpPr>
          <p:cNvPr id="9" name="ZoneTexte 8"/>
          <p:cNvSpPr txBox="1"/>
          <p:nvPr/>
        </p:nvSpPr>
        <p:spPr>
          <a:xfrm>
            <a:off x="6607278" y="2084546"/>
            <a:ext cx="2314801" cy="492443"/>
          </a:xfrm>
          <a:prstGeom prst="rect">
            <a:avLst/>
          </a:prstGeom>
          <a:noFill/>
        </p:spPr>
        <p:txBody>
          <a:bodyPr wrap="none" rtlCol="0">
            <a:spAutoFit/>
          </a:bodyPr>
          <a:lstStyle/>
          <a:p>
            <a:r>
              <a:rPr lang="fr-FR" sz="1400" b="1" dirty="0" smtClean="0"/>
              <a:t>Felix </a:t>
            </a:r>
            <a:r>
              <a:rPr lang="fr-FR" sz="1400" b="1" dirty="0" err="1" smtClean="0"/>
              <a:t>Arnaudin</a:t>
            </a:r>
            <a:r>
              <a:rPr lang="fr-FR" sz="1400" b="1" dirty="0" smtClean="0"/>
              <a:t> 1874/1921</a:t>
            </a:r>
          </a:p>
          <a:p>
            <a:r>
              <a:rPr lang="fr-FR" sz="1200" dirty="0" smtClean="0"/>
              <a:t>Landes </a:t>
            </a:r>
            <a:endParaRPr lang="fr-FR" sz="1200" dirty="0"/>
          </a:p>
        </p:txBody>
      </p:sp>
      <p:sp>
        <p:nvSpPr>
          <p:cNvPr id="10" name="ZoneTexte 9"/>
          <p:cNvSpPr txBox="1"/>
          <p:nvPr/>
        </p:nvSpPr>
        <p:spPr>
          <a:xfrm>
            <a:off x="1225312" y="5086686"/>
            <a:ext cx="7011662" cy="307777"/>
          </a:xfrm>
          <a:prstGeom prst="rect">
            <a:avLst/>
          </a:prstGeom>
          <a:noFill/>
        </p:spPr>
        <p:txBody>
          <a:bodyPr wrap="square" rtlCol="0">
            <a:spAutoFit/>
          </a:bodyPr>
          <a:lstStyle/>
          <a:p>
            <a:pPr algn="ctr"/>
            <a:r>
              <a:rPr lang="fr-FR" sz="1400" dirty="0" smtClean="0">
                <a:solidFill>
                  <a:srgbClr val="C00000"/>
                </a:solidFill>
              </a:rPr>
              <a:t>Trois collecteurs déterminants sur le domaine gascon…parmi de nombreux autres.</a:t>
            </a:r>
            <a:endParaRPr lang="fr-FR" sz="1400" dirty="0">
              <a:solidFill>
                <a:srgbClr val="C00000"/>
              </a:solidFill>
            </a:endParaRPr>
          </a:p>
        </p:txBody>
      </p:sp>
      <p:pic>
        <p:nvPicPr>
          <p:cNvPr id="11" name="Imag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6929" y="2826161"/>
            <a:ext cx="1489793" cy="1929408"/>
          </a:xfrm>
          <a:prstGeom prst="rect">
            <a:avLst/>
          </a:prstGeom>
        </p:spPr>
      </p:pic>
    </p:spTree>
    <p:extLst>
      <p:ext uri="{BB962C8B-B14F-4D97-AF65-F5344CB8AC3E}">
        <p14:creationId xmlns:p14="http://schemas.microsoft.com/office/powerpoint/2010/main" val="12599076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948103" y="638177"/>
            <a:ext cx="7712368"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Le recueil de la culture populaire permettra l’essor du folklore</a:t>
            </a:r>
            <a:endParaRPr lang="fr-FR" sz="2000" b="1" dirty="0">
              <a:solidFill>
                <a:srgbClr val="C00000"/>
              </a:solidFill>
            </a:endParaRPr>
          </a:p>
        </p:txBody>
      </p:sp>
      <p:sp>
        <p:nvSpPr>
          <p:cNvPr id="4" name="ZoneTexte 3"/>
          <p:cNvSpPr txBox="1"/>
          <p:nvPr/>
        </p:nvSpPr>
        <p:spPr>
          <a:xfrm>
            <a:off x="545690" y="1468223"/>
            <a:ext cx="8061822" cy="523220"/>
          </a:xfrm>
          <a:prstGeom prst="rect">
            <a:avLst/>
          </a:prstGeom>
          <a:noFill/>
        </p:spPr>
        <p:txBody>
          <a:bodyPr wrap="none" rtlCol="0">
            <a:spAutoFit/>
          </a:bodyPr>
          <a:lstStyle/>
          <a:p>
            <a:r>
              <a:rPr lang="fr-FR" sz="1400" dirty="0" smtClean="0"/>
              <a:t>Portés par le Félibrige, les groupes folkloriques mobilisent danses et chants populaires pour mettre </a:t>
            </a:r>
          </a:p>
          <a:p>
            <a:r>
              <a:rPr lang="fr-FR" sz="1400" dirty="0" smtClean="0"/>
              <a:t>en scène la vie traditionnelle (ou supposée telle) </a:t>
            </a:r>
            <a:endParaRPr lang="fr-FR" sz="1400" dirty="0"/>
          </a:p>
        </p:txBody>
      </p:sp>
      <p:pic>
        <p:nvPicPr>
          <p:cNvPr id="5" name="Imag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4683" y="2290808"/>
            <a:ext cx="2544098" cy="1432811"/>
          </a:xfrm>
          <a:prstGeom prst="rect">
            <a:avLst/>
          </a:prstGeom>
        </p:spPr>
      </p:pic>
      <p:sp>
        <p:nvSpPr>
          <p:cNvPr id="6" name="ZoneTexte 5"/>
          <p:cNvSpPr txBox="1"/>
          <p:nvPr/>
        </p:nvSpPr>
        <p:spPr>
          <a:xfrm>
            <a:off x="1004538" y="3742560"/>
            <a:ext cx="1744388" cy="461665"/>
          </a:xfrm>
          <a:prstGeom prst="rect">
            <a:avLst/>
          </a:prstGeom>
          <a:noFill/>
        </p:spPr>
        <p:txBody>
          <a:bodyPr wrap="none" rtlCol="0">
            <a:spAutoFit/>
          </a:bodyPr>
          <a:lstStyle/>
          <a:p>
            <a:r>
              <a:rPr lang="fr-FR" sz="1200" dirty="0" smtClean="0"/>
              <a:t>Le Rondeau bordelais</a:t>
            </a:r>
          </a:p>
          <a:p>
            <a:r>
              <a:rPr lang="fr-FR" sz="1200" dirty="0" smtClean="0"/>
              <a:t>     ( créé en 1951) </a:t>
            </a:r>
            <a:endParaRPr lang="fr-FR" sz="1200" dirty="0"/>
          </a:p>
        </p:txBody>
      </p:sp>
      <p:pic>
        <p:nvPicPr>
          <p:cNvPr id="8" name="Imag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51123" y="2290808"/>
            <a:ext cx="2706329" cy="1432811"/>
          </a:xfrm>
          <a:prstGeom prst="rect">
            <a:avLst/>
          </a:prstGeom>
        </p:spPr>
      </p:pic>
      <p:sp>
        <p:nvSpPr>
          <p:cNvPr id="9" name="ZoneTexte 8"/>
          <p:cNvSpPr txBox="1"/>
          <p:nvPr/>
        </p:nvSpPr>
        <p:spPr>
          <a:xfrm>
            <a:off x="4219029" y="3726046"/>
            <a:ext cx="1268296" cy="461665"/>
          </a:xfrm>
          <a:prstGeom prst="rect">
            <a:avLst/>
          </a:prstGeom>
          <a:noFill/>
        </p:spPr>
        <p:txBody>
          <a:bodyPr wrap="none" rtlCol="0">
            <a:spAutoFit/>
          </a:bodyPr>
          <a:lstStyle/>
          <a:p>
            <a:r>
              <a:rPr lang="fr-FR" sz="1200" dirty="0" smtClean="0"/>
              <a:t>Los de </a:t>
            </a:r>
            <a:r>
              <a:rPr lang="fr-FR" sz="1200" dirty="0" err="1" smtClean="0"/>
              <a:t>Bazats</a:t>
            </a:r>
            <a:endParaRPr lang="fr-FR" sz="1200" dirty="0" smtClean="0"/>
          </a:p>
          <a:p>
            <a:r>
              <a:rPr lang="fr-FR" sz="1200" dirty="0" smtClean="0"/>
              <a:t> (créé en 1927)</a:t>
            </a:r>
            <a:endParaRPr lang="fr-FR" sz="1200" dirty="0"/>
          </a:p>
        </p:txBody>
      </p:sp>
      <p:sp>
        <p:nvSpPr>
          <p:cNvPr id="10" name="ZoneTexte 9"/>
          <p:cNvSpPr txBox="1"/>
          <p:nvPr/>
        </p:nvSpPr>
        <p:spPr>
          <a:xfrm>
            <a:off x="666527" y="4583491"/>
            <a:ext cx="8433228" cy="861774"/>
          </a:xfrm>
          <a:prstGeom prst="rect">
            <a:avLst/>
          </a:prstGeom>
          <a:noFill/>
        </p:spPr>
        <p:txBody>
          <a:bodyPr wrap="square" rtlCol="0">
            <a:spAutoFit/>
          </a:bodyPr>
          <a:lstStyle/>
          <a:p>
            <a:r>
              <a:rPr lang="fr-FR" sz="1600" i="1" dirty="0" smtClean="0">
                <a:solidFill>
                  <a:srgbClr val="C00000"/>
                </a:solidFill>
              </a:rPr>
              <a:t>Le spectacle folklorique est remis en cause au milieu du XX siècle : accusé de figer dans un passé mythique et de stéréotyper la vie populaire au profit d’un certain tourisme. </a:t>
            </a:r>
          </a:p>
          <a:p>
            <a:r>
              <a:rPr lang="fr-FR" dirty="0" smtClean="0"/>
              <a:t> </a:t>
            </a:r>
            <a:endParaRPr lang="fr-FR" dirty="0"/>
          </a:p>
        </p:txBody>
      </p:sp>
      <p:pic>
        <p:nvPicPr>
          <p:cNvPr id="11" name="Imag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52154" y="2314763"/>
            <a:ext cx="1681865" cy="1384900"/>
          </a:xfrm>
          <a:prstGeom prst="rect">
            <a:avLst/>
          </a:prstGeom>
        </p:spPr>
      </p:pic>
      <p:sp>
        <p:nvSpPr>
          <p:cNvPr id="12" name="ZoneTexte 11"/>
          <p:cNvSpPr txBox="1"/>
          <p:nvPr/>
        </p:nvSpPr>
        <p:spPr>
          <a:xfrm>
            <a:off x="6557573" y="3723619"/>
            <a:ext cx="1871025" cy="461665"/>
          </a:xfrm>
          <a:prstGeom prst="rect">
            <a:avLst/>
          </a:prstGeom>
          <a:noFill/>
        </p:spPr>
        <p:txBody>
          <a:bodyPr wrap="none" rtlCol="0">
            <a:spAutoFit/>
          </a:bodyPr>
          <a:lstStyle/>
          <a:p>
            <a:r>
              <a:rPr lang="fr-FR" sz="1200" dirty="0" smtClean="0"/>
              <a:t>La fondation du Félibrige</a:t>
            </a:r>
          </a:p>
          <a:p>
            <a:r>
              <a:rPr lang="fr-FR" sz="1200" dirty="0" smtClean="0"/>
              <a:t>       (21 mai 1854) </a:t>
            </a:r>
            <a:endParaRPr lang="fr-FR" sz="1200" dirty="0"/>
          </a:p>
        </p:txBody>
      </p:sp>
    </p:spTree>
    <p:extLst>
      <p:ext uri="{BB962C8B-B14F-4D97-AF65-F5344CB8AC3E}">
        <p14:creationId xmlns:p14="http://schemas.microsoft.com/office/powerpoint/2010/main" val="22626648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717774" y="562005"/>
            <a:ext cx="5981125" cy="707886"/>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La culture savante puise dans le fond populaire</a:t>
            </a:r>
          </a:p>
          <a:p>
            <a:r>
              <a:rPr lang="fr-FR" sz="2000" dirty="0" smtClean="0">
                <a:solidFill>
                  <a:srgbClr val="C00000"/>
                </a:solidFill>
              </a:rPr>
              <a:t> </a:t>
            </a:r>
            <a:endParaRPr lang="fr-FR" sz="2000" dirty="0">
              <a:solidFill>
                <a:srgbClr val="C00000"/>
              </a:solidFill>
            </a:endParaRPr>
          </a:p>
        </p:txBody>
      </p:sp>
      <p:sp>
        <p:nvSpPr>
          <p:cNvPr id="3" name="ZoneTexte 2"/>
          <p:cNvSpPr txBox="1"/>
          <p:nvPr/>
        </p:nvSpPr>
        <p:spPr>
          <a:xfrm>
            <a:off x="1143000" y="1585452"/>
            <a:ext cx="184731" cy="369332"/>
          </a:xfrm>
          <a:prstGeom prst="rect">
            <a:avLst/>
          </a:prstGeom>
          <a:noFill/>
        </p:spPr>
        <p:txBody>
          <a:bodyPr wrap="none" rtlCol="0">
            <a:spAutoFit/>
          </a:bodyPr>
          <a:lstStyle/>
          <a:p>
            <a:endParaRPr lang="fr-FR"/>
          </a:p>
        </p:txBody>
      </p:sp>
      <p:sp>
        <p:nvSpPr>
          <p:cNvPr id="4" name="ZoneTexte 3"/>
          <p:cNvSpPr txBox="1"/>
          <p:nvPr/>
        </p:nvSpPr>
        <p:spPr>
          <a:xfrm>
            <a:off x="329888" y="1303950"/>
            <a:ext cx="8467525" cy="738664"/>
          </a:xfrm>
          <a:prstGeom prst="rect">
            <a:avLst/>
          </a:prstGeom>
          <a:noFill/>
        </p:spPr>
        <p:txBody>
          <a:bodyPr wrap="square" rtlCol="0">
            <a:spAutoFit/>
          </a:bodyPr>
          <a:lstStyle/>
          <a:p>
            <a:pPr algn="just"/>
            <a:r>
              <a:rPr lang="fr-FR" sz="1400" dirty="0" smtClean="0"/>
              <a:t>Dès le XVI siècle, poète et musiciens s’inspirent de la richesse de la culture populaire pour élaborer des œuvres écrites et « savantes ». Mais, loin du pouvoir central, cette production restera souvent confidentielle. Elle n’en est pas moins de grande valeur…  </a:t>
            </a:r>
            <a:endParaRPr lang="fr-FR" sz="1400" dirty="0"/>
          </a:p>
        </p:txBody>
      </p:sp>
      <p:pic>
        <p:nvPicPr>
          <p:cNvPr id="5" name="Image 4"/>
          <p:cNvPicPr/>
          <p:nvPr/>
        </p:nvPicPr>
        <p:blipFill>
          <a:blip r:embed="rId4"/>
          <a:stretch/>
        </p:blipFill>
        <p:spPr>
          <a:xfrm>
            <a:off x="545877" y="2474510"/>
            <a:ext cx="1482025" cy="2020528"/>
          </a:xfrm>
          <a:prstGeom prst="rect">
            <a:avLst/>
          </a:prstGeom>
          <a:ln w="0">
            <a:noFill/>
          </a:ln>
        </p:spPr>
      </p:pic>
      <p:pic>
        <p:nvPicPr>
          <p:cNvPr id="6" name="Imag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46730" y="2474510"/>
            <a:ext cx="1498822" cy="2020528"/>
          </a:xfrm>
          <a:prstGeom prst="rect">
            <a:avLst/>
          </a:prstGeom>
        </p:spPr>
      </p:pic>
      <p:sp>
        <p:nvSpPr>
          <p:cNvPr id="7" name="ZoneTexte 6"/>
          <p:cNvSpPr txBox="1"/>
          <p:nvPr/>
        </p:nvSpPr>
        <p:spPr>
          <a:xfrm>
            <a:off x="259691" y="4565477"/>
            <a:ext cx="2136080" cy="615553"/>
          </a:xfrm>
          <a:prstGeom prst="rect">
            <a:avLst/>
          </a:prstGeom>
          <a:noFill/>
        </p:spPr>
        <p:txBody>
          <a:bodyPr wrap="square" rtlCol="0">
            <a:spAutoFit/>
          </a:bodyPr>
          <a:lstStyle/>
          <a:p>
            <a:pPr algn="ctr"/>
            <a:r>
              <a:rPr lang="fr-FR" sz="1200" dirty="0" smtClean="0"/>
              <a:t>Jo</a:t>
            </a:r>
            <a:r>
              <a:rPr lang="fr-FR" sz="1100" dirty="0" smtClean="0"/>
              <a:t>seph-</a:t>
            </a:r>
            <a:r>
              <a:rPr lang="fr-FR" sz="1100" dirty="0" err="1" smtClean="0"/>
              <a:t>Cassanéa</a:t>
            </a:r>
            <a:r>
              <a:rPr lang="fr-FR" sz="1100" dirty="0" smtClean="0"/>
              <a:t> de         Mondonville (1711/1772)</a:t>
            </a:r>
          </a:p>
          <a:p>
            <a:pPr algn="ctr"/>
            <a:endParaRPr lang="fr-FR" sz="1100" dirty="0"/>
          </a:p>
        </p:txBody>
      </p:sp>
      <p:pic>
        <p:nvPicPr>
          <p:cNvPr id="8" name="Image 7"/>
          <p:cNvPicPr/>
          <p:nvPr/>
        </p:nvPicPr>
        <p:blipFill>
          <a:blip r:embed="rId6"/>
          <a:stretch/>
        </p:blipFill>
        <p:spPr>
          <a:xfrm>
            <a:off x="7121613" y="2548256"/>
            <a:ext cx="1675800" cy="1966841"/>
          </a:xfrm>
          <a:prstGeom prst="rect">
            <a:avLst/>
          </a:prstGeom>
          <a:ln w="0">
            <a:noFill/>
          </a:ln>
        </p:spPr>
      </p:pic>
      <p:pic>
        <p:nvPicPr>
          <p:cNvPr id="9" name="Image 8"/>
          <p:cNvPicPr>
            <a:picLocks noChangeAspect="1"/>
          </p:cNvPicPr>
          <p:nvPr/>
        </p:nvPicPr>
        <p:blipFill>
          <a:blip r:embed="rId7"/>
          <a:stretch>
            <a:fillRect/>
          </a:stretch>
        </p:blipFill>
        <p:spPr>
          <a:xfrm>
            <a:off x="4857844" y="2508141"/>
            <a:ext cx="1281869" cy="1986897"/>
          </a:xfrm>
          <a:prstGeom prst="rect">
            <a:avLst/>
          </a:prstGeom>
        </p:spPr>
      </p:pic>
      <p:sp>
        <p:nvSpPr>
          <p:cNvPr id="10" name="Rectangle 9"/>
          <p:cNvSpPr/>
          <p:nvPr/>
        </p:nvSpPr>
        <p:spPr>
          <a:xfrm>
            <a:off x="4708337" y="4626623"/>
            <a:ext cx="1580882" cy="461665"/>
          </a:xfrm>
          <a:prstGeom prst="rect">
            <a:avLst/>
          </a:prstGeom>
        </p:spPr>
        <p:txBody>
          <a:bodyPr wrap="none">
            <a:spAutoFit/>
          </a:bodyPr>
          <a:lstStyle/>
          <a:p>
            <a:r>
              <a:rPr lang="fr-FR" sz="1200" dirty="0"/>
              <a:t>Cyprien </a:t>
            </a:r>
            <a:r>
              <a:rPr lang="fr-FR" sz="1200" dirty="0" err="1" smtClean="0"/>
              <a:t>Despourrins</a:t>
            </a:r>
            <a:endParaRPr lang="fr-FR" sz="1200" dirty="0" smtClean="0"/>
          </a:p>
          <a:p>
            <a:r>
              <a:rPr lang="fr-FR" sz="1200" dirty="0" smtClean="0"/>
              <a:t>      (1698/1759) </a:t>
            </a:r>
            <a:endParaRPr lang="fr-FR" sz="1200" dirty="0"/>
          </a:p>
        </p:txBody>
      </p:sp>
      <p:sp>
        <p:nvSpPr>
          <p:cNvPr id="11" name="Rectangle 10"/>
          <p:cNvSpPr/>
          <p:nvPr/>
        </p:nvSpPr>
        <p:spPr>
          <a:xfrm>
            <a:off x="6985556" y="4599344"/>
            <a:ext cx="1947913" cy="646331"/>
          </a:xfrm>
          <a:prstGeom prst="rect">
            <a:avLst/>
          </a:prstGeom>
        </p:spPr>
        <p:txBody>
          <a:bodyPr wrap="square">
            <a:spAutoFit/>
          </a:bodyPr>
          <a:lstStyle/>
          <a:p>
            <a:pPr algn="ctr"/>
            <a:r>
              <a:rPr lang="fr-FR" sz="1200" dirty="0"/>
              <a:t>Pierre de </a:t>
            </a:r>
            <a:r>
              <a:rPr lang="fr-FR" sz="1200" dirty="0" err="1" smtClean="0"/>
              <a:t>Jélyotte</a:t>
            </a:r>
            <a:endParaRPr lang="fr-FR" sz="1200" dirty="0" smtClean="0"/>
          </a:p>
          <a:p>
            <a:pPr algn="ctr"/>
            <a:r>
              <a:rPr lang="fr-FR" sz="1200" dirty="0"/>
              <a:t> </a:t>
            </a:r>
            <a:r>
              <a:rPr lang="fr-FR" sz="1200" dirty="0" smtClean="0"/>
              <a:t>(1713/1797)</a:t>
            </a:r>
            <a:endParaRPr lang="fr-FR" sz="1200" dirty="0"/>
          </a:p>
          <a:p>
            <a:pPr algn="ctr"/>
            <a:r>
              <a:rPr lang="fr-FR" sz="1200" dirty="0" smtClean="0"/>
              <a:t> </a:t>
            </a:r>
            <a:endParaRPr lang="fr-FR" sz="1200" dirty="0"/>
          </a:p>
        </p:txBody>
      </p:sp>
      <p:sp>
        <p:nvSpPr>
          <p:cNvPr id="12" name="Rectangle 11"/>
          <p:cNvSpPr/>
          <p:nvPr/>
        </p:nvSpPr>
        <p:spPr>
          <a:xfrm>
            <a:off x="2572225" y="4626623"/>
            <a:ext cx="1447832" cy="261610"/>
          </a:xfrm>
          <a:prstGeom prst="rect">
            <a:avLst/>
          </a:prstGeom>
        </p:spPr>
        <p:txBody>
          <a:bodyPr wrap="none">
            <a:spAutoFit/>
          </a:bodyPr>
          <a:lstStyle/>
          <a:p>
            <a:r>
              <a:rPr lang="fr-FR" sz="1100" dirty="0" err="1"/>
              <a:t>Dafnis</a:t>
            </a:r>
            <a:r>
              <a:rPr lang="fr-FR" sz="1100" dirty="0"/>
              <a:t> e </a:t>
            </a:r>
            <a:r>
              <a:rPr lang="fr-FR" sz="1100" dirty="0" err="1"/>
              <a:t>Alcimadura</a:t>
            </a:r>
            <a:endParaRPr lang="fr-FR" sz="1100" dirty="0"/>
          </a:p>
        </p:txBody>
      </p:sp>
      <p:sp>
        <p:nvSpPr>
          <p:cNvPr id="13" name="ZoneTexte 12"/>
          <p:cNvSpPr txBox="1"/>
          <p:nvPr/>
        </p:nvSpPr>
        <p:spPr>
          <a:xfrm>
            <a:off x="3801636" y="5061009"/>
            <a:ext cx="1454244" cy="369332"/>
          </a:xfrm>
          <a:prstGeom prst="rect">
            <a:avLst/>
          </a:prstGeom>
          <a:noFill/>
        </p:spPr>
        <p:txBody>
          <a:bodyPr wrap="none" rtlCol="0">
            <a:spAutoFit/>
          </a:bodyPr>
          <a:lstStyle/>
          <a:p>
            <a:r>
              <a:rPr lang="fr-FR" b="1" dirty="0" smtClean="0">
                <a:solidFill>
                  <a:srgbClr val="C00000"/>
                </a:solidFill>
              </a:rPr>
              <a:t>XVIIII siècle</a:t>
            </a:r>
            <a:endParaRPr lang="fr-FR" b="1" dirty="0">
              <a:solidFill>
                <a:srgbClr val="C00000"/>
              </a:solidFill>
            </a:endParaRPr>
          </a:p>
        </p:txBody>
      </p:sp>
      <p:pic>
        <p:nvPicPr>
          <p:cNvPr id="17" name="6 Rossinholet qui cant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166123" y="4810767"/>
            <a:ext cx="185710" cy="185710"/>
          </a:xfrm>
          <a:prstGeom prst="rect">
            <a:avLst/>
          </a:prstGeom>
        </p:spPr>
      </p:pic>
    </p:spTree>
    <p:extLst>
      <p:ext uri="{BB962C8B-B14F-4D97-AF65-F5344CB8AC3E}">
        <p14:creationId xmlns:p14="http://schemas.microsoft.com/office/powerpoint/2010/main" val="20949983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377" fill="hold"/>
                                        <p:tgtEl>
                                          <p:spTgt spid="17"/>
                                        </p:tgtEl>
                                      </p:cBhvr>
                                    </p:cmd>
                                  </p:childTnLst>
                                </p:cTn>
                              </p:par>
                            </p:childTnLst>
                          </p:cTn>
                        </p:par>
                      </p:childTnLst>
                    </p:cTn>
                  </p:par>
                </p:childTnLst>
              </p:cTn>
              <p:nextCondLst>
                <p:cond evt="onClick" delay="0">
                  <p:tgtEl>
                    <p:spTgt spid="17"/>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52912" y="1246641"/>
            <a:ext cx="3862705" cy="2100346"/>
          </a:xfrm>
          <a:prstGeom prst="rect">
            <a:avLst/>
          </a:prstGeom>
        </p:spPr>
      </p:pic>
      <p:pic>
        <p:nvPicPr>
          <p:cNvPr id="3" name="Imag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6538" y="1246641"/>
            <a:ext cx="1985276" cy="2459054"/>
          </a:xfrm>
          <a:prstGeom prst="rect">
            <a:avLst/>
          </a:prstGeom>
        </p:spPr>
      </p:pic>
      <p:pic>
        <p:nvPicPr>
          <p:cNvPr id="4" name="Imag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63681" y="1300113"/>
            <a:ext cx="1495425" cy="1857375"/>
          </a:xfrm>
          <a:prstGeom prst="rect">
            <a:avLst/>
          </a:prstGeom>
        </p:spPr>
      </p:pic>
      <p:sp>
        <p:nvSpPr>
          <p:cNvPr id="5" name="ZoneTexte 4"/>
          <p:cNvSpPr txBox="1"/>
          <p:nvPr/>
        </p:nvSpPr>
        <p:spPr>
          <a:xfrm>
            <a:off x="6102664" y="3410423"/>
            <a:ext cx="1244251" cy="276999"/>
          </a:xfrm>
          <a:prstGeom prst="rect">
            <a:avLst/>
          </a:prstGeom>
          <a:noFill/>
        </p:spPr>
        <p:txBody>
          <a:bodyPr wrap="none" rtlCol="0">
            <a:spAutoFit/>
          </a:bodyPr>
          <a:lstStyle/>
          <a:p>
            <a:r>
              <a:rPr lang="fr-FR" sz="1200" dirty="0" smtClean="0"/>
              <a:t>Jasmin et Liszt </a:t>
            </a:r>
            <a:endParaRPr lang="fr-FR" sz="1200" dirty="0"/>
          </a:p>
        </p:txBody>
      </p:sp>
      <p:sp>
        <p:nvSpPr>
          <p:cNvPr id="7" name="ZoneTexte 6"/>
          <p:cNvSpPr txBox="1"/>
          <p:nvPr/>
        </p:nvSpPr>
        <p:spPr>
          <a:xfrm>
            <a:off x="833422" y="3807953"/>
            <a:ext cx="1758392" cy="276999"/>
          </a:xfrm>
          <a:prstGeom prst="rect">
            <a:avLst/>
          </a:prstGeom>
          <a:noFill/>
        </p:spPr>
        <p:txBody>
          <a:bodyPr wrap="square" rtlCol="0">
            <a:spAutoFit/>
          </a:bodyPr>
          <a:lstStyle/>
          <a:p>
            <a:r>
              <a:rPr lang="fr-FR" sz="1200" dirty="0" smtClean="0"/>
              <a:t>Jasmin (1798/1864) </a:t>
            </a:r>
            <a:endParaRPr lang="fr-FR" sz="1200" dirty="0"/>
          </a:p>
        </p:txBody>
      </p:sp>
      <p:sp>
        <p:nvSpPr>
          <p:cNvPr id="8" name="Rectangle 7"/>
          <p:cNvSpPr/>
          <p:nvPr/>
        </p:nvSpPr>
        <p:spPr>
          <a:xfrm>
            <a:off x="1273687" y="459312"/>
            <a:ext cx="7007532" cy="400110"/>
          </a:xfrm>
          <a:prstGeom prst="rect">
            <a:avLst/>
          </a:prstGeom>
          <a:effectLst>
            <a:outerShdw blurRad="50800" dist="38100" dir="2700000" algn="tl" rotWithShape="0">
              <a:prstClr val="black">
                <a:alpha val="40000"/>
              </a:prstClr>
            </a:outerShdw>
          </a:effectLst>
        </p:spPr>
        <p:txBody>
          <a:bodyPr wrap="square">
            <a:spAutoFit/>
          </a:bodyPr>
          <a:lstStyle/>
          <a:p>
            <a:r>
              <a:rPr lang="fr-FR" sz="2000" b="1" dirty="0">
                <a:solidFill>
                  <a:srgbClr val="C00000"/>
                </a:solidFill>
              </a:rPr>
              <a:t>Jasmin et Liszt : l’épopée de « Serena al </a:t>
            </a:r>
            <a:r>
              <a:rPr lang="fr-FR" sz="2000" b="1" dirty="0" err="1">
                <a:solidFill>
                  <a:srgbClr val="C00000"/>
                </a:solidFill>
              </a:rPr>
              <a:t>còr</a:t>
            </a:r>
            <a:r>
              <a:rPr lang="fr-FR" sz="2000" b="1" dirty="0">
                <a:solidFill>
                  <a:srgbClr val="C00000"/>
                </a:solidFill>
              </a:rPr>
              <a:t> de glaça » </a:t>
            </a:r>
          </a:p>
        </p:txBody>
      </p:sp>
      <p:sp>
        <p:nvSpPr>
          <p:cNvPr id="9" name="ZoneTexte 8"/>
          <p:cNvSpPr txBox="1"/>
          <p:nvPr/>
        </p:nvSpPr>
        <p:spPr>
          <a:xfrm>
            <a:off x="4013263" y="4868071"/>
            <a:ext cx="1261884" cy="369332"/>
          </a:xfrm>
          <a:prstGeom prst="rect">
            <a:avLst/>
          </a:prstGeom>
          <a:noFill/>
        </p:spPr>
        <p:txBody>
          <a:bodyPr wrap="none" rtlCol="0">
            <a:spAutoFit/>
          </a:bodyPr>
          <a:lstStyle/>
          <a:p>
            <a:r>
              <a:rPr lang="fr-FR" dirty="0" err="1" smtClean="0">
                <a:solidFill>
                  <a:srgbClr val="C00000"/>
                </a:solidFill>
              </a:rPr>
              <a:t>XIX°siècle</a:t>
            </a:r>
            <a:endParaRPr lang="fr-FR" dirty="0">
              <a:solidFill>
                <a:srgbClr val="C00000"/>
              </a:solidFill>
            </a:endParaRPr>
          </a:p>
        </p:txBody>
      </p:sp>
      <p:sp>
        <p:nvSpPr>
          <p:cNvPr id="10" name="Rectangle 9"/>
          <p:cNvSpPr/>
          <p:nvPr/>
        </p:nvSpPr>
        <p:spPr>
          <a:xfrm>
            <a:off x="606538" y="4228369"/>
            <a:ext cx="8967020" cy="461665"/>
          </a:xfrm>
          <a:prstGeom prst="rect">
            <a:avLst/>
          </a:prstGeom>
        </p:spPr>
        <p:txBody>
          <a:bodyPr wrap="square">
            <a:spAutoFit/>
          </a:bodyPr>
          <a:lstStyle/>
          <a:p>
            <a:r>
              <a:rPr lang="fr-FR" sz="1200" i="1" dirty="0"/>
              <a:t>« Serena al </a:t>
            </a:r>
            <a:r>
              <a:rPr lang="fr-FR" sz="1200" i="1" dirty="0" err="1"/>
              <a:t>còr</a:t>
            </a:r>
            <a:r>
              <a:rPr lang="fr-FR" sz="1200" i="1" dirty="0"/>
              <a:t> de glaça » </a:t>
            </a:r>
            <a:r>
              <a:rPr lang="fr-FR" sz="1200" i="1" dirty="0" smtClean="0"/>
              <a:t>est un chant du poète agenais « Jasmin » dont la partition fut complétée par des variations au piano de Franz Liszt. Ce chant aurait également inspiré le célèbre « </a:t>
            </a:r>
            <a:r>
              <a:rPr lang="fr-FR" sz="1200" i="1" dirty="0" err="1" smtClean="0"/>
              <a:t>Bèth</a:t>
            </a:r>
            <a:r>
              <a:rPr lang="fr-FR" sz="1200" i="1" dirty="0" smtClean="0"/>
              <a:t> </a:t>
            </a:r>
            <a:r>
              <a:rPr lang="fr-FR" sz="1200" i="1" dirty="0" err="1" smtClean="0"/>
              <a:t>cèu</a:t>
            </a:r>
            <a:r>
              <a:rPr lang="fr-FR" sz="1200" i="1" dirty="0" smtClean="0"/>
              <a:t> de Pau » du poète béarnais Charles </a:t>
            </a:r>
            <a:r>
              <a:rPr lang="fr-FR" sz="1200" i="1" dirty="0" err="1" smtClean="0"/>
              <a:t>Darrichon</a:t>
            </a:r>
            <a:r>
              <a:rPr lang="fr-FR" sz="1200" i="1" dirty="0" smtClean="0"/>
              <a:t> (1880) </a:t>
            </a:r>
            <a:endParaRPr lang="fr-FR" sz="1200" i="1" dirty="0"/>
          </a:p>
        </p:txBody>
      </p:sp>
      <p:pic>
        <p:nvPicPr>
          <p:cNvPr id="6" name="Jasmin Listz">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52271" y="5123692"/>
            <a:ext cx="227422" cy="227422"/>
          </a:xfrm>
          <a:prstGeom prst="rect">
            <a:avLst/>
          </a:prstGeom>
        </p:spPr>
      </p:pic>
    </p:spTree>
    <p:extLst>
      <p:ext uri="{BB962C8B-B14F-4D97-AF65-F5344CB8AC3E}">
        <p14:creationId xmlns:p14="http://schemas.microsoft.com/office/powerpoint/2010/main" val="3757972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8413"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686344" y="539495"/>
            <a:ext cx="6149440"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Du collectage à la création musicale au XX siècle</a:t>
            </a:r>
            <a:endParaRPr lang="fr-FR" sz="2000" b="1" dirty="0">
              <a:solidFill>
                <a:srgbClr val="C00000"/>
              </a:solidFill>
            </a:endParaRPr>
          </a:p>
        </p:txBody>
      </p:sp>
      <p:sp>
        <p:nvSpPr>
          <p:cNvPr id="4" name="ZoneTexte 3"/>
          <p:cNvSpPr txBox="1"/>
          <p:nvPr/>
        </p:nvSpPr>
        <p:spPr>
          <a:xfrm>
            <a:off x="243348" y="1162599"/>
            <a:ext cx="9151376" cy="830997"/>
          </a:xfrm>
          <a:prstGeom prst="rect">
            <a:avLst/>
          </a:prstGeom>
          <a:noFill/>
        </p:spPr>
        <p:txBody>
          <a:bodyPr wrap="square" rtlCol="0">
            <a:spAutoFit/>
          </a:bodyPr>
          <a:lstStyle/>
          <a:p>
            <a:r>
              <a:rPr lang="fr-FR" sz="1200" dirty="0" smtClean="0"/>
              <a:t>C’est sous l’influence du musicien hongrois Béla </a:t>
            </a:r>
            <a:r>
              <a:rPr lang="fr-FR" sz="1200" dirty="0" err="1" smtClean="0"/>
              <a:t>Bartok</a:t>
            </a:r>
            <a:r>
              <a:rPr lang="fr-FR" sz="1200" dirty="0" smtClean="0"/>
              <a:t> (1881/1945) que renaît au XX siècle un incontestable intérêt pour le collectage de la musique traditionnelle. Pour la culture d’oc, de nombreux musiciens vont créer des œuvres inspirées du chant populaire. C’est autour de la « Schola </a:t>
            </a:r>
            <a:r>
              <a:rPr lang="fr-FR" sz="1200" dirty="0" err="1" smtClean="0"/>
              <a:t>Cantorum</a:t>
            </a:r>
            <a:r>
              <a:rPr lang="fr-FR" sz="1200" dirty="0" smtClean="0"/>
              <a:t> » créée par Vincent </a:t>
            </a:r>
            <a:r>
              <a:rPr lang="fr-FR" sz="1200" dirty="0" err="1" smtClean="0"/>
              <a:t>Dindy</a:t>
            </a:r>
            <a:r>
              <a:rPr lang="fr-FR" sz="1200" dirty="0" smtClean="0"/>
              <a:t> (1851/1931) que se regroupent et se fréquentent            ces artistes. </a:t>
            </a:r>
            <a:endParaRPr lang="fr-FR" sz="1200" dirty="0"/>
          </a:p>
        </p:txBody>
      </p:sp>
      <p:pic>
        <p:nvPicPr>
          <p:cNvPr id="5" name="Imag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5236" y="2037599"/>
            <a:ext cx="2134879" cy="2452569"/>
          </a:xfrm>
          <a:prstGeom prst="rect">
            <a:avLst/>
          </a:prstGeom>
        </p:spPr>
      </p:pic>
      <p:sp>
        <p:nvSpPr>
          <p:cNvPr id="6" name="ZoneTexte 5"/>
          <p:cNvSpPr txBox="1"/>
          <p:nvPr/>
        </p:nvSpPr>
        <p:spPr>
          <a:xfrm>
            <a:off x="3712022" y="4536045"/>
            <a:ext cx="1503938" cy="646331"/>
          </a:xfrm>
          <a:prstGeom prst="rect">
            <a:avLst/>
          </a:prstGeom>
          <a:noFill/>
        </p:spPr>
        <p:txBody>
          <a:bodyPr wrap="none" rtlCol="0">
            <a:spAutoFit/>
          </a:bodyPr>
          <a:lstStyle/>
          <a:p>
            <a:r>
              <a:rPr lang="fr-FR" sz="1200" dirty="0" smtClean="0"/>
              <a:t>Joseph Canteloube</a:t>
            </a:r>
          </a:p>
          <a:p>
            <a:r>
              <a:rPr lang="fr-FR" sz="1200" dirty="0" smtClean="0"/>
              <a:t>      1879/1957</a:t>
            </a:r>
          </a:p>
          <a:p>
            <a:r>
              <a:rPr lang="fr-FR" sz="1200" dirty="0" smtClean="0"/>
              <a:t>       Auvergne</a:t>
            </a:r>
            <a:endParaRPr lang="fr-FR" sz="1200" dirty="0"/>
          </a:p>
        </p:txBody>
      </p:sp>
      <p:sp>
        <p:nvSpPr>
          <p:cNvPr id="9" name="ZoneTexte 8"/>
          <p:cNvSpPr txBox="1"/>
          <p:nvPr/>
        </p:nvSpPr>
        <p:spPr>
          <a:xfrm>
            <a:off x="829313" y="4536044"/>
            <a:ext cx="1497526" cy="646331"/>
          </a:xfrm>
          <a:prstGeom prst="rect">
            <a:avLst/>
          </a:prstGeom>
          <a:noFill/>
        </p:spPr>
        <p:txBody>
          <a:bodyPr wrap="none" rtlCol="0">
            <a:spAutoFit/>
          </a:bodyPr>
          <a:lstStyle/>
          <a:p>
            <a:r>
              <a:rPr lang="fr-FR" sz="1200" dirty="0" err="1" smtClean="0"/>
              <a:t>Déodat</a:t>
            </a:r>
            <a:r>
              <a:rPr lang="fr-FR" sz="1200" dirty="0" smtClean="0"/>
              <a:t> de Séverac</a:t>
            </a:r>
          </a:p>
          <a:p>
            <a:r>
              <a:rPr lang="fr-FR" sz="1200" dirty="0" smtClean="0"/>
              <a:t>    1872/1921</a:t>
            </a:r>
          </a:p>
          <a:p>
            <a:r>
              <a:rPr lang="fr-FR" sz="1200" dirty="0" smtClean="0"/>
              <a:t>    Languedoc</a:t>
            </a:r>
            <a:endParaRPr lang="fr-FR" sz="1200" dirty="0"/>
          </a:p>
        </p:txBody>
      </p:sp>
      <p:sp>
        <p:nvSpPr>
          <p:cNvPr id="11" name="ZoneTexte 10"/>
          <p:cNvSpPr txBox="1"/>
          <p:nvPr/>
        </p:nvSpPr>
        <p:spPr>
          <a:xfrm>
            <a:off x="6862114" y="4536044"/>
            <a:ext cx="1386918" cy="646331"/>
          </a:xfrm>
          <a:prstGeom prst="rect">
            <a:avLst/>
          </a:prstGeom>
          <a:noFill/>
        </p:spPr>
        <p:txBody>
          <a:bodyPr wrap="none" rtlCol="0">
            <a:spAutoFit/>
          </a:bodyPr>
          <a:lstStyle/>
          <a:p>
            <a:r>
              <a:rPr lang="fr-FR" sz="1200" dirty="0" smtClean="0"/>
              <a:t>René de </a:t>
            </a:r>
            <a:r>
              <a:rPr lang="fr-FR" sz="1200" dirty="0" err="1" smtClean="0"/>
              <a:t>Castéra</a:t>
            </a:r>
            <a:r>
              <a:rPr lang="fr-FR" sz="1200" dirty="0" smtClean="0"/>
              <a:t> </a:t>
            </a:r>
          </a:p>
          <a:p>
            <a:r>
              <a:rPr lang="fr-FR" sz="1200" dirty="0" smtClean="0"/>
              <a:t>     1873/1955</a:t>
            </a:r>
          </a:p>
          <a:p>
            <a:r>
              <a:rPr lang="fr-FR" sz="1200" dirty="0" smtClean="0"/>
              <a:t>        Landes</a:t>
            </a:r>
            <a:endParaRPr lang="fr-FR" sz="1200" dirty="0"/>
          </a:p>
        </p:txBody>
      </p:sp>
      <p:pic>
        <p:nvPicPr>
          <p:cNvPr id="17" name="Imag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1142" y="2037598"/>
            <a:ext cx="1929096" cy="2452569"/>
          </a:xfrm>
          <a:prstGeom prst="rect">
            <a:avLst/>
          </a:prstGeom>
        </p:spPr>
      </p:pic>
      <p:pic>
        <p:nvPicPr>
          <p:cNvPr id="18" name="Imag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313" y="2037597"/>
            <a:ext cx="1714063" cy="2452569"/>
          </a:xfrm>
          <a:prstGeom prst="rect">
            <a:avLst/>
          </a:prstGeom>
        </p:spPr>
      </p:pic>
    </p:spTree>
    <p:extLst>
      <p:ext uri="{BB962C8B-B14F-4D97-AF65-F5344CB8AC3E}">
        <p14:creationId xmlns:p14="http://schemas.microsoft.com/office/powerpoint/2010/main" val="1591649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oseph Canteloube - Chants d'Auvergne (1923-3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9814" y="508975"/>
            <a:ext cx="8180161" cy="4601341"/>
          </a:xfrm>
          <a:prstGeom prst="rect">
            <a:avLst/>
          </a:prstGeom>
        </p:spPr>
      </p:pic>
    </p:spTree>
    <p:extLst>
      <p:ext uri="{BB962C8B-B14F-4D97-AF65-F5344CB8AC3E}">
        <p14:creationId xmlns:p14="http://schemas.microsoft.com/office/powerpoint/2010/main" val="23449812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801191" y="261799"/>
            <a:ext cx="3722494" cy="461665"/>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dirty="0" smtClean="0">
                <a:solidFill>
                  <a:srgbClr val="C00000"/>
                </a:solidFill>
              </a:rPr>
              <a:t>    </a:t>
            </a:r>
            <a:r>
              <a:rPr lang="fr-FR" sz="2400" b="1" dirty="0" smtClean="0">
                <a:solidFill>
                  <a:srgbClr val="C00000"/>
                </a:solidFill>
              </a:rPr>
              <a:t>Le mouvement folk … </a:t>
            </a:r>
            <a:endParaRPr lang="fr-FR" sz="2400" b="1" dirty="0">
              <a:solidFill>
                <a:srgbClr val="C00000"/>
              </a:solidFill>
            </a:endParaRPr>
          </a:p>
        </p:txBody>
      </p:sp>
      <p:sp>
        <p:nvSpPr>
          <p:cNvPr id="3" name="ZoneTexte 2"/>
          <p:cNvSpPr txBox="1"/>
          <p:nvPr/>
        </p:nvSpPr>
        <p:spPr>
          <a:xfrm>
            <a:off x="486697" y="943532"/>
            <a:ext cx="8935940" cy="1231106"/>
          </a:xfrm>
          <a:prstGeom prst="rect">
            <a:avLst/>
          </a:prstGeom>
          <a:noFill/>
        </p:spPr>
        <p:txBody>
          <a:bodyPr wrap="square" rtlCol="0">
            <a:spAutoFit/>
          </a:bodyPr>
          <a:lstStyle/>
          <a:p>
            <a:pPr algn="just"/>
            <a:r>
              <a:rPr lang="fr-FR" sz="1400" dirty="0" smtClean="0"/>
              <a:t>En écho au mouvement folk américain, autour des années 1970, la culture occitane populaire, jusque- là cantonnée aux groupes folkloriques, est redécouverte. Des jeunes se lancent de nouveau dans le collectage et forment des groupes de musique et de bal. Il ne s’agit plus de se produire en costume mais de vivre sa tradition à l’aune de la modernité. </a:t>
            </a:r>
          </a:p>
          <a:p>
            <a:endParaRPr lang="fr-FR" dirty="0"/>
          </a:p>
        </p:txBody>
      </p:sp>
      <p:sp>
        <p:nvSpPr>
          <p:cNvPr id="5" name="ZoneTexte 4"/>
          <p:cNvSpPr txBox="1"/>
          <p:nvPr/>
        </p:nvSpPr>
        <p:spPr>
          <a:xfrm>
            <a:off x="575187" y="4044604"/>
            <a:ext cx="8847450" cy="954107"/>
          </a:xfrm>
          <a:prstGeom prst="rect">
            <a:avLst/>
          </a:prstGeom>
          <a:noFill/>
        </p:spPr>
        <p:txBody>
          <a:bodyPr wrap="square" rtlCol="0">
            <a:spAutoFit/>
          </a:bodyPr>
          <a:lstStyle/>
          <a:p>
            <a:pPr algn="just"/>
            <a:r>
              <a:rPr lang="fr-FR" sz="1400" i="1" dirty="0" smtClean="0">
                <a:solidFill>
                  <a:srgbClr val="C00000"/>
                </a:solidFill>
              </a:rPr>
              <a:t>Les formations sont encore actuellement très nombreuses et restent très vivantes. Certaines utilisent des instruments traditionnels, d’autres ont modernisé plus ou moins leurs pratiques musicales. Bien que présente dans les chansons populaires, la langue est parfois laissée pour compte.</a:t>
            </a:r>
          </a:p>
          <a:p>
            <a:endParaRPr lang="fr-FR" sz="1400" dirty="0"/>
          </a:p>
        </p:txBody>
      </p:sp>
      <p:pic>
        <p:nvPicPr>
          <p:cNvPr id="4" name="Imag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04305" y="2296596"/>
            <a:ext cx="2918332" cy="1641562"/>
          </a:xfrm>
          <a:prstGeom prst="rect">
            <a:avLst/>
          </a:prstGeom>
        </p:spPr>
      </p:pic>
      <p:pic>
        <p:nvPicPr>
          <p:cNvPr id="6" name="Imag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16330" y="2270900"/>
            <a:ext cx="2936881" cy="1651996"/>
          </a:xfrm>
          <a:prstGeom prst="rect">
            <a:avLst/>
          </a:prstGeom>
        </p:spPr>
      </p:pic>
      <p:sp>
        <p:nvSpPr>
          <p:cNvPr id="7" name="Rectangle 6"/>
          <p:cNvSpPr/>
          <p:nvPr/>
        </p:nvSpPr>
        <p:spPr>
          <a:xfrm>
            <a:off x="6105831" y="2283623"/>
            <a:ext cx="221226" cy="1641562"/>
          </a:xfrm>
          <a:prstGeom prst="rect">
            <a:avLst/>
          </a:prstGeom>
          <a:solidFill>
            <a:srgbClr val="FA97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Imag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0027" y="2270900"/>
            <a:ext cx="2480756" cy="1641562"/>
          </a:xfrm>
          <a:prstGeom prst="rect">
            <a:avLst/>
          </a:prstGeom>
        </p:spPr>
      </p:pic>
    </p:spTree>
    <p:extLst>
      <p:ext uri="{BB962C8B-B14F-4D97-AF65-F5344CB8AC3E}">
        <p14:creationId xmlns:p14="http://schemas.microsoft.com/office/powerpoint/2010/main" val="1591187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806650" y="380021"/>
            <a:ext cx="3903633"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La nouvelle chanson occitane </a:t>
            </a:r>
            <a:endParaRPr lang="fr-FR" sz="2000" b="1" dirty="0">
              <a:solidFill>
                <a:srgbClr val="C00000"/>
              </a:solidFill>
            </a:endParaRPr>
          </a:p>
        </p:txBody>
      </p:sp>
      <p:pic>
        <p:nvPicPr>
          <p:cNvPr id="3" name="Lo pais que vol viure">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23450" y="2889903"/>
            <a:ext cx="281347" cy="281347"/>
          </a:xfrm>
          <a:prstGeom prst="rect">
            <a:avLst/>
          </a:prstGeom>
        </p:spPr>
      </p:pic>
      <p:pic>
        <p:nvPicPr>
          <p:cNvPr id="4" name="Image 3"/>
          <p:cNvPicPr>
            <a:picLocks noChangeAspect="1"/>
          </p:cNvPicPr>
          <p:nvPr/>
        </p:nvPicPr>
        <p:blipFill>
          <a:blip r:embed="rId9"/>
          <a:stretch>
            <a:fillRect/>
          </a:stretch>
        </p:blipFill>
        <p:spPr>
          <a:xfrm>
            <a:off x="1118545" y="2116393"/>
            <a:ext cx="1278068" cy="1931410"/>
          </a:xfrm>
          <a:prstGeom prst="rect">
            <a:avLst/>
          </a:prstGeom>
        </p:spPr>
      </p:pic>
      <p:sp>
        <p:nvSpPr>
          <p:cNvPr id="5" name="ZoneTexte 4"/>
          <p:cNvSpPr txBox="1"/>
          <p:nvPr/>
        </p:nvSpPr>
        <p:spPr>
          <a:xfrm>
            <a:off x="238966" y="908930"/>
            <a:ext cx="9207376" cy="954107"/>
          </a:xfrm>
          <a:prstGeom prst="rect">
            <a:avLst/>
          </a:prstGeom>
          <a:noFill/>
        </p:spPr>
        <p:txBody>
          <a:bodyPr wrap="square" rtlCol="0">
            <a:spAutoFit/>
          </a:bodyPr>
          <a:lstStyle/>
          <a:p>
            <a:pPr algn="just"/>
            <a:r>
              <a:rPr lang="fr-FR" sz="1400" dirty="0" smtClean="0"/>
              <a:t>Inspiré du folksong américain, la nouvelle chanson occitane apparaît également autour </a:t>
            </a:r>
            <a:r>
              <a:rPr lang="fr-FR" sz="1400" dirty="0"/>
              <a:t>des années </a:t>
            </a:r>
            <a:r>
              <a:rPr lang="fr-FR" sz="1400" dirty="0" smtClean="0"/>
              <a:t>1970. Tout commence avec un jeune homme, Claude Marti, qui, à la surprise générale, compose des chansons actuelles en s’accompagnant de la guitare. L’objectif est clairement militant. Très rapidement, de nouvelles voix apparaissent nombreuses et l’ensemble prend l’ampleur d’un mouvement culturel. </a:t>
            </a:r>
          </a:p>
        </p:txBody>
      </p:sp>
      <p:pic>
        <p:nvPicPr>
          <p:cNvPr id="6" name="Image 5"/>
          <p:cNvPicPr>
            <a:picLocks noChangeAspect="1"/>
          </p:cNvPicPr>
          <p:nvPr/>
        </p:nvPicPr>
        <p:blipFill>
          <a:blip r:embed="rId10"/>
          <a:stretch>
            <a:fillRect/>
          </a:stretch>
        </p:blipFill>
        <p:spPr>
          <a:xfrm>
            <a:off x="3471318" y="2120636"/>
            <a:ext cx="1926067" cy="1926067"/>
          </a:xfrm>
          <a:prstGeom prst="rect">
            <a:avLst/>
          </a:prstGeom>
        </p:spPr>
      </p:pic>
      <p:pic>
        <p:nvPicPr>
          <p:cNvPr id="7" name="17 L'immortèla">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881770" y="2869630"/>
            <a:ext cx="297423" cy="297423"/>
          </a:xfrm>
          <a:prstGeom prst="rect">
            <a:avLst/>
          </a:prstGeom>
        </p:spPr>
      </p:pic>
      <p:pic>
        <p:nvPicPr>
          <p:cNvPr id="8" name="Image 7"/>
          <p:cNvPicPr>
            <a:picLocks noChangeAspect="1"/>
          </p:cNvPicPr>
          <p:nvPr/>
        </p:nvPicPr>
        <p:blipFill>
          <a:blip r:embed="rId11"/>
          <a:stretch>
            <a:fillRect/>
          </a:stretch>
        </p:blipFill>
        <p:spPr>
          <a:xfrm>
            <a:off x="6665122" y="2116393"/>
            <a:ext cx="1974742" cy="1930310"/>
          </a:xfrm>
          <a:prstGeom prst="rect">
            <a:avLst/>
          </a:prstGeom>
        </p:spPr>
      </p:pic>
      <p:pic>
        <p:nvPicPr>
          <p:cNvPr id="9" name="Jorn de fièira">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6008590" y="2947753"/>
            <a:ext cx="329912" cy="329912"/>
          </a:xfrm>
          <a:prstGeom prst="rect">
            <a:avLst/>
          </a:prstGeom>
        </p:spPr>
      </p:pic>
      <p:sp>
        <p:nvSpPr>
          <p:cNvPr id="10" name="ZoneTexte 9"/>
          <p:cNvSpPr txBox="1"/>
          <p:nvPr/>
        </p:nvSpPr>
        <p:spPr>
          <a:xfrm>
            <a:off x="364448" y="4614952"/>
            <a:ext cx="9144000" cy="523220"/>
          </a:xfrm>
          <a:prstGeom prst="rect">
            <a:avLst/>
          </a:prstGeom>
          <a:noFill/>
        </p:spPr>
        <p:txBody>
          <a:bodyPr wrap="square" rtlCol="0">
            <a:spAutoFit/>
          </a:bodyPr>
          <a:lstStyle/>
          <a:p>
            <a:r>
              <a:rPr lang="fr-FR" sz="1400" i="1" dirty="0" smtClean="0">
                <a:solidFill>
                  <a:srgbClr val="C00000"/>
                </a:solidFill>
              </a:rPr>
              <a:t>Avec le recul de l’élan militant autour des années 1980 et une certaine raréfaction du public, on aurait pu croire à un feu de paille…Mais les successeurs des « chanteurs occitans » sont nombreux et abordent tous les styles…</a:t>
            </a:r>
          </a:p>
        </p:txBody>
      </p:sp>
    </p:spTree>
    <p:extLst>
      <p:ext uri="{BB962C8B-B14F-4D97-AF65-F5344CB8AC3E}">
        <p14:creationId xmlns:p14="http://schemas.microsoft.com/office/powerpoint/2010/main" val="35052134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00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49626" fill="hold"/>
                                        <p:tgtEl>
                                          <p:spTgt spid="7"/>
                                        </p:tgtEl>
                                      </p:cBhvr>
                                    </p:cmd>
                                  </p:childTnLst>
                                </p:cTn>
                              </p:par>
                            </p:childTnLst>
                          </p:cTn>
                        </p:par>
                      </p:childTnLst>
                    </p:cTn>
                  </p:par>
                </p:childTnLst>
              </p:cTn>
              <p:nextCondLst>
                <p:cond evt="onClick" delay="0">
                  <p:tgtEl>
                    <p:spTgt spid="7"/>
                  </p:tgtEl>
                </p:cond>
              </p:nextCondLst>
            </p:seq>
            <p:audio>
              <p:cMediaNode vol="80000">
                <p:cTn id="13" fill="hold" display="0">
                  <p:stCondLst>
                    <p:cond delay="indefinite"/>
                  </p:stCondLst>
                  <p:endCondLst>
                    <p:cond evt="onStopAudio" delay="0">
                      <p:tgtEl>
                        <p:sldTgt/>
                      </p:tgtEl>
                    </p:cond>
                  </p:endCondLst>
                </p:cTn>
                <p:tgtEl>
                  <p:spTgt spid="7"/>
                </p:tgtEl>
              </p:cMediaNode>
            </p:audio>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41994" fill="hold"/>
                                        <p:tgtEl>
                                          <p:spTgt spid="9"/>
                                        </p:tgtEl>
                                      </p:cBhvr>
                                    </p:cmd>
                                  </p:childTnLst>
                                </p:cTn>
                              </p:par>
                            </p:childTnLst>
                          </p:cTn>
                        </p:par>
                      </p:childTnLst>
                    </p:cTn>
                  </p:par>
                </p:childTnLst>
              </p:cTn>
              <p:nextCondLst>
                <p:cond evt="onClick" delay="0">
                  <p:tgtEl>
                    <p:spTgt spid="9"/>
                  </p:tgtEl>
                </p:cond>
              </p:nextCondLst>
            </p:seq>
            <p:audio>
              <p:cMediaNode vol="75758">
                <p:cTn id="19" fill="hold" display="0">
                  <p:stCondLst>
                    <p:cond delay="indefinite"/>
                  </p:stCondLst>
                  <p:endCondLst>
                    <p:cond evt="onStopAudio" delay="0">
                      <p:tgtEl>
                        <p:sldTgt/>
                      </p:tgtEl>
                    </p:cond>
                  </p:endCondLst>
                </p:cTn>
                <p:tgtEl>
                  <p:spTgt spid="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906398" y="567505"/>
            <a:ext cx="6118983"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err="1" smtClean="0">
                <a:solidFill>
                  <a:srgbClr val="C00000"/>
                </a:solidFill>
              </a:rPr>
              <a:t>Uei</a:t>
            </a:r>
            <a:r>
              <a:rPr lang="fr-FR" sz="2000" b="1" dirty="0" smtClean="0">
                <a:solidFill>
                  <a:srgbClr val="C00000"/>
                </a:solidFill>
              </a:rPr>
              <a:t> </a:t>
            </a:r>
            <a:r>
              <a:rPr lang="fr-FR" sz="2000" b="1" dirty="0" err="1" smtClean="0">
                <a:solidFill>
                  <a:srgbClr val="C00000"/>
                </a:solidFill>
              </a:rPr>
              <a:t>lo</a:t>
            </a:r>
            <a:r>
              <a:rPr lang="fr-FR" sz="2000" b="1" dirty="0" smtClean="0">
                <a:solidFill>
                  <a:srgbClr val="C00000"/>
                </a:solidFill>
              </a:rPr>
              <a:t> dia : évolution récente de la musique d’oc </a:t>
            </a:r>
            <a:endParaRPr lang="fr-FR" sz="2000" b="1" dirty="0">
              <a:solidFill>
                <a:srgbClr val="C00000"/>
              </a:solidFill>
            </a:endParaRPr>
          </a:p>
        </p:txBody>
      </p:sp>
      <p:sp>
        <p:nvSpPr>
          <p:cNvPr id="2" name="ZoneTexte 1"/>
          <p:cNvSpPr txBox="1"/>
          <p:nvPr/>
        </p:nvSpPr>
        <p:spPr>
          <a:xfrm>
            <a:off x="616080" y="1286969"/>
            <a:ext cx="8699620" cy="3662541"/>
          </a:xfrm>
          <a:prstGeom prst="rect">
            <a:avLst/>
          </a:prstGeom>
          <a:noFill/>
        </p:spPr>
        <p:txBody>
          <a:bodyPr wrap="square" rtlCol="0">
            <a:spAutoFit/>
          </a:bodyPr>
          <a:lstStyle/>
          <a:p>
            <a:r>
              <a:rPr lang="fr-FR" sz="1400" dirty="0" smtClean="0"/>
              <a:t>Malgré cette raréfaction certaine du public et la baisse (ou l’absence) d’aides publiques, la musique d’oc poursuit sa route : </a:t>
            </a:r>
          </a:p>
          <a:p>
            <a:pPr marL="285750" indent="-285750">
              <a:buFontTx/>
              <a:buChar char="-"/>
            </a:pPr>
            <a:r>
              <a:rPr lang="fr-FR" sz="1400" dirty="0" smtClean="0"/>
              <a:t>Dans la voie traditionnelle, les formations sont extrêmement nombreuses  et diversifiées, accompagnant les « bals » sur tout le territoire occitan. Dans certaines régions, des musiciens se sont professionnalisés comme interprètes ou(et) comme enseignants. Des ateliers de pratique et d’apprentissage se sont ouverts. </a:t>
            </a:r>
          </a:p>
          <a:p>
            <a:endParaRPr lang="fr-FR" sz="1400" dirty="0" smtClean="0"/>
          </a:p>
          <a:p>
            <a:pPr marL="285750" indent="-285750">
              <a:buFontTx/>
              <a:buChar char="-"/>
            </a:pPr>
            <a:r>
              <a:rPr lang="fr-FR" sz="1400" dirty="0" smtClean="0"/>
              <a:t>La chanson évolue également, de façon plus discrète  : de nouveaux interprètes sont apparus (Coralie </a:t>
            </a:r>
            <a:r>
              <a:rPr lang="fr-FR" sz="1400" dirty="0" err="1" smtClean="0"/>
              <a:t>Nazabal</a:t>
            </a:r>
            <a:r>
              <a:rPr lang="fr-FR" sz="1400" dirty="0" smtClean="0"/>
              <a:t> dans les Landes par exemple), même si le genre a plus de mal à se renouveler. La raréfaction du tissu associatif  restreint les occasions de se produire. </a:t>
            </a:r>
          </a:p>
          <a:p>
            <a:endParaRPr lang="fr-FR" sz="1400" dirty="0" smtClean="0"/>
          </a:p>
          <a:p>
            <a:endParaRPr lang="fr-FR" sz="1400" dirty="0" smtClean="0"/>
          </a:p>
          <a:p>
            <a:endParaRPr lang="fr-FR" sz="1400" dirty="0" smtClean="0"/>
          </a:p>
          <a:p>
            <a:r>
              <a:rPr lang="fr-FR" i="1" dirty="0">
                <a:solidFill>
                  <a:srgbClr val="C00000"/>
                </a:solidFill>
              </a:rPr>
              <a:t> </a:t>
            </a:r>
            <a:r>
              <a:rPr lang="fr-FR" i="1" dirty="0" smtClean="0">
                <a:solidFill>
                  <a:srgbClr val="C00000"/>
                </a:solidFill>
              </a:rPr>
              <a:t>                Mais de nouvelles voies sont explorées … </a:t>
            </a:r>
          </a:p>
          <a:p>
            <a:r>
              <a:rPr lang="fr-FR" i="1" dirty="0">
                <a:solidFill>
                  <a:srgbClr val="C00000"/>
                </a:solidFill>
              </a:rPr>
              <a:t> </a:t>
            </a:r>
            <a:r>
              <a:rPr lang="fr-FR" i="1" dirty="0" smtClean="0">
                <a:solidFill>
                  <a:srgbClr val="C00000"/>
                </a:solidFill>
              </a:rPr>
              <a:t>               même avec un public souvent confidentiel.</a:t>
            </a:r>
          </a:p>
          <a:p>
            <a:endParaRPr lang="fr-FR" sz="1400" dirty="0" smtClean="0">
              <a:solidFill>
                <a:srgbClr val="C00000"/>
              </a:solidFill>
            </a:endParaRPr>
          </a:p>
        </p:txBody>
      </p:sp>
      <p:pic>
        <p:nvPicPr>
          <p:cNvPr id="4" name="Imag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8656" y="3358495"/>
            <a:ext cx="1336628" cy="1987313"/>
          </a:xfrm>
          <a:prstGeom prst="rect">
            <a:avLst/>
          </a:prstGeom>
        </p:spPr>
      </p:pic>
    </p:spTree>
    <p:extLst>
      <p:ext uri="{BB962C8B-B14F-4D97-AF65-F5344CB8AC3E}">
        <p14:creationId xmlns:p14="http://schemas.microsoft.com/office/powerpoint/2010/main" val="26888167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5692" y="1260300"/>
            <a:ext cx="9601199" cy="3108543"/>
          </a:xfrm>
          <a:prstGeom prst="rect">
            <a:avLst/>
          </a:prstGeom>
        </p:spPr>
        <p:txBody>
          <a:bodyPr wrap="square">
            <a:spAutoFit/>
          </a:bodyPr>
          <a:lstStyle/>
          <a:p>
            <a:pPr algn="just"/>
            <a:r>
              <a:rPr lang="fr-FR" sz="1400" dirty="0" smtClean="0"/>
              <a:t>- Tirées </a:t>
            </a:r>
            <a:r>
              <a:rPr lang="fr-FR" sz="1400" dirty="0"/>
              <a:t>des traditions </a:t>
            </a:r>
            <a:r>
              <a:rPr lang="fr-FR" sz="1400" dirty="0" smtClean="0"/>
              <a:t>béarnaises </a:t>
            </a:r>
            <a:r>
              <a:rPr lang="fr-FR" sz="1400" dirty="0"/>
              <a:t>et </a:t>
            </a:r>
            <a:r>
              <a:rPr lang="fr-FR" sz="1400" dirty="0" smtClean="0"/>
              <a:t>bigourdanes, </a:t>
            </a:r>
            <a:r>
              <a:rPr lang="fr-FR" sz="1400" dirty="0"/>
              <a:t>le chant polyphonique connaît un essor </a:t>
            </a:r>
            <a:r>
              <a:rPr lang="fr-FR" sz="1400" dirty="0" smtClean="0"/>
              <a:t>important dans </a:t>
            </a:r>
            <a:r>
              <a:rPr lang="fr-FR" sz="1400" dirty="0"/>
              <a:t>les régions concernées, mais aussi, de façon plus confidentielle, un peu partout </a:t>
            </a:r>
            <a:r>
              <a:rPr lang="fr-FR" sz="1400" dirty="0" smtClean="0"/>
              <a:t>sur </a:t>
            </a:r>
            <a:r>
              <a:rPr lang="fr-FR" sz="1400" dirty="0"/>
              <a:t>le territoire d’oc. Il peut s’agir de formations constituées ou de regroupements </a:t>
            </a:r>
            <a:r>
              <a:rPr lang="fr-FR" sz="1400" dirty="0" smtClean="0"/>
              <a:t>ponctuels appelés </a:t>
            </a:r>
            <a:r>
              <a:rPr lang="fr-FR" sz="1400" dirty="0"/>
              <a:t>« </a:t>
            </a:r>
            <a:r>
              <a:rPr lang="fr-FR" sz="1400" dirty="0" err="1" smtClean="0"/>
              <a:t>Cantèras</a:t>
            </a:r>
            <a:r>
              <a:rPr lang="fr-FR" sz="1400" dirty="0"/>
              <a:t> ». </a:t>
            </a:r>
            <a:endParaRPr lang="fr-FR" sz="1400" dirty="0" smtClean="0"/>
          </a:p>
          <a:p>
            <a:pPr algn="just"/>
            <a:endParaRPr lang="fr-FR" sz="1400" dirty="0"/>
          </a:p>
          <a:p>
            <a:pPr algn="just"/>
            <a:endParaRPr lang="fr-FR" sz="1400" dirty="0" smtClean="0"/>
          </a:p>
          <a:p>
            <a:pPr algn="just"/>
            <a:endParaRPr lang="fr-FR" sz="1400" dirty="0"/>
          </a:p>
          <a:p>
            <a:pPr algn="just"/>
            <a:endParaRPr lang="fr-FR" sz="1400" dirty="0" smtClean="0"/>
          </a:p>
          <a:p>
            <a:pPr algn="just"/>
            <a:endParaRPr lang="fr-FR" sz="1400" dirty="0"/>
          </a:p>
          <a:p>
            <a:pPr algn="just"/>
            <a:endParaRPr lang="fr-FR" sz="1400" dirty="0" smtClean="0"/>
          </a:p>
          <a:p>
            <a:pPr algn="just"/>
            <a:endParaRPr lang="fr-FR" sz="1400" dirty="0" smtClean="0"/>
          </a:p>
          <a:p>
            <a:pPr marL="285750" indent="-285750" algn="just">
              <a:buFontTx/>
              <a:buChar char="-"/>
            </a:pPr>
            <a:r>
              <a:rPr lang="fr-FR" sz="1400" dirty="0" smtClean="0"/>
              <a:t>Des formations en trio, quatuor ou chorales, se sont multipliées ces dernières années dans d’autres régions que la chaîne pyrénéenne : il y a incontestablement un effet de mode…</a:t>
            </a:r>
          </a:p>
          <a:p>
            <a:pPr marL="285750" indent="-285750" algn="just">
              <a:buFontTx/>
              <a:buChar char="-"/>
            </a:pPr>
            <a:endParaRPr lang="fr-FR" sz="1400" dirty="0"/>
          </a:p>
          <a:p>
            <a:pPr marL="285750" indent="-285750" algn="just">
              <a:buFontTx/>
              <a:buChar char="-"/>
            </a:pPr>
            <a:endParaRPr lang="fr-FR" sz="1400" dirty="0" smtClean="0"/>
          </a:p>
        </p:txBody>
      </p:sp>
      <p:sp>
        <p:nvSpPr>
          <p:cNvPr id="3" name="ZoneTexte 2"/>
          <p:cNvSpPr txBox="1"/>
          <p:nvPr/>
        </p:nvSpPr>
        <p:spPr>
          <a:xfrm>
            <a:off x="3169427" y="567313"/>
            <a:ext cx="4046557"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L’essor du chant polyphonique </a:t>
            </a:r>
            <a:endParaRPr lang="fr-FR" sz="2000" b="1" dirty="0">
              <a:solidFill>
                <a:srgbClr val="C00000"/>
              </a:solidFill>
            </a:endParaRPr>
          </a:p>
        </p:txBody>
      </p:sp>
      <p:pic>
        <p:nvPicPr>
          <p:cNvPr id="6" name="Imag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1609" y="2241555"/>
            <a:ext cx="1691842" cy="1125844"/>
          </a:xfrm>
          <a:prstGeom prst="rect">
            <a:avLst/>
          </a:prstGeom>
        </p:spPr>
      </p:pic>
      <p:pic>
        <p:nvPicPr>
          <p:cNvPr id="7" name="Imag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0790" y="4093436"/>
            <a:ext cx="1808870" cy="1012967"/>
          </a:xfrm>
          <a:prstGeom prst="rect">
            <a:avLst/>
          </a:prstGeom>
        </p:spPr>
      </p:pic>
      <p:sp>
        <p:nvSpPr>
          <p:cNvPr id="8" name="ZoneTexte 7"/>
          <p:cNvSpPr txBox="1"/>
          <p:nvPr/>
        </p:nvSpPr>
        <p:spPr>
          <a:xfrm>
            <a:off x="1740908" y="5106403"/>
            <a:ext cx="1651414" cy="276999"/>
          </a:xfrm>
          <a:prstGeom prst="rect">
            <a:avLst/>
          </a:prstGeom>
          <a:noFill/>
        </p:spPr>
        <p:txBody>
          <a:bodyPr wrap="none" rtlCol="0">
            <a:spAutoFit/>
          </a:bodyPr>
          <a:lstStyle/>
          <a:p>
            <a:r>
              <a:rPr lang="fr-FR" sz="1200" dirty="0" smtClean="0"/>
              <a:t>Béarn : Los </a:t>
            </a:r>
            <a:r>
              <a:rPr lang="fr-FR" sz="1200" dirty="0" err="1"/>
              <a:t>P</a:t>
            </a:r>
            <a:r>
              <a:rPr lang="fr-FR" sz="1200" dirty="0" err="1" smtClean="0"/>
              <a:t>agalhos</a:t>
            </a:r>
            <a:endParaRPr lang="fr-FR" sz="1200" dirty="0"/>
          </a:p>
        </p:txBody>
      </p:sp>
      <p:pic>
        <p:nvPicPr>
          <p:cNvPr id="9" name="Imag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60069" y="4093436"/>
            <a:ext cx="1947752" cy="1058651"/>
          </a:xfrm>
          <a:prstGeom prst="rect">
            <a:avLst/>
          </a:prstGeom>
        </p:spPr>
      </p:pic>
      <p:sp>
        <p:nvSpPr>
          <p:cNvPr id="10" name="ZoneTexte 9"/>
          <p:cNvSpPr txBox="1"/>
          <p:nvPr/>
        </p:nvSpPr>
        <p:spPr>
          <a:xfrm>
            <a:off x="5464277" y="5208885"/>
            <a:ext cx="2369559" cy="430887"/>
          </a:xfrm>
          <a:prstGeom prst="rect">
            <a:avLst/>
          </a:prstGeom>
          <a:noFill/>
        </p:spPr>
        <p:txBody>
          <a:bodyPr wrap="none" rtlCol="0">
            <a:spAutoFit/>
          </a:bodyPr>
          <a:lstStyle/>
          <a:p>
            <a:r>
              <a:rPr lang="fr-FR" sz="1100" dirty="0" smtClean="0"/>
              <a:t>    Marseille : </a:t>
            </a:r>
            <a:r>
              <a:rPr lang="fr-FR" sz="1100" dirty="0" err="1" smtClean="0"/>
              <a:t>lo</a:t>
            </a:r>
            <a:r>
              <a:rPr lang="fr-FR" sz="1100" dirty="0" smtClean="0"/>
              <a:t> </a:t>
            </a:r>
            <a:r>
              <a:rPr lang="fr-FR" sz="1100" dirty="0" err="1"/>
              <a:t>C</a:t>
            </a:r>
            <a:r>
              <a:rPr lang="fr-FR" sz="1100" dirty="0" err="1" smtClean="0"/>
              <a:t>òr</a:t>
            </a:r>
            <a:r>
              <a:rPr lang="fr-FR" sz="1100" dirty="0" smtClean="0"/>
              <a:t> de la Plana</a:t>
            </a:r>
          </a:p>
          <a:p>
            <a:r>
              <a:rPr lang="fr-FR" sz="1100" dirty="0"/>
              <a:t>(</a:t>
            </a:r>
            <a:r>
              <a:rPr lang="fr-FR" sz="1100" dirty="0" smtClean="0"/>
              <a:t>sous la direction de Manu Théron)</a:t>
            </a:r>
            <a:endParaRPr lang="fr-FR" sz="1100" dirty="0"/>
          </a:p>
        </p:txBody>
      </p:sp>
      <p:pic>
        <p:nvPicPr>
          <p:cNvPr id="11" name="Imag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12173" y="2241555"/>
            <a:ext cx="1892842" cy="1183026"/>
          </a:xfrm>
          <a:prstGeom prst="rect">
            <a:avLst/>
          </a:prstGeom>
        </p:spPr>
      </p:pic>
    </p:spTree>
    <p:extLst>
      <p:ext uri="{BB962C8B-B14F-4D97-AF65-F5344CB8AC3E}">
        <p14:creationId xmlns:p14="http://schemas.microsoft.com/office/powerpoint/2010/main" val="1224387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a Liberta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840361" y="1334576"/>
            <a:ext cx="2691632" cy="2691632"/>
          </a:xfrm>
          <a:prstGeom prst="rect">
            <a:avLst/>
          </a:prstGeom>
        </p:spPr>
      </p:pic>
      <p:pic>
        <p:nvPicPr>
          <p:cNvPr id="3" name="La Sobirana - Chant Occitan - Paroles(1)">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312606" y="1583708"/>
            <a:ext cx="3647590" cy="2051770"/>
          </a:xfrm>
          <a:prstGeom prst="rect">
            <a:avLst/>
          </a:prstGeom>
        </p:spPr>
      </p:pic>
    </p:spTree>
    <p:extLst>
      <p:ext uri="{BB962C8B-B14F-4D97-AF65-F5344CB8AC3E}">
        <p14:creationId xmlns:p14="http://schemas.microsoft.com/office/powerpoint/2010/main" val="42925388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video>
              <p:cMediaNode vol="57576">
                <p:cTn id="13" fill="hold" display="0">
                  <p:stCondLst>
                    <p:cond delay="indefinite"/>
                  </p:stCondLst>
                </p:cTn>
                <p:tgtEl>
                  <p:spTgt spid="3"/>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628874" y="430774"/>
            <a:ext cx="4129913" cy="400110"/>
          </a:xfrm>
          <a:prstGeom prst="rect">
            <a:avLst/>
          </a:prstGeom>
          <a:noFill/>
          <a:effectLst>
            <a:outerShdw blurRad="50800" dist="38100" dir="2700000" algn="tl" rotWithShape="0">
              <a:prstClr val="black">
                <a:alpha val="40000"/>
              </a:prstClr>
            </a:outerShdw>
          </a:effectLst>
        </p:spPr>
        <p:txBody>
          <a:bodyPr wrap="none" rtlCol="0">
            <a:spAutoFit/>
          </a:bodyPr>
          <a:lstStyle/>
          <a:p>
            <a:r>
              <a:rPr lang="fr-FR" sz="2000" b="1" dirty="0" smtClean="0">
                <a:solidFill>
                  <a:srgbClr val="C00000"/>
                </a:solidFill>
              </a:rPr>
              <a:t>L’exploration de voies nouvelles</a:t>
            </a:r>
            <a:endParaRPr lang="fr-FR" sz="2000" b="1" dirty="0">
              <a:solidFill>
                <a:srgbClr val="C00000"/>
              </a:solidFill>
            </a:endParaRPr>
          </a:p>
        </p:txBody>
      </p:sp>
      <p:sp>
        <p:nvSpPr>
          <p:cNvPr id="3" name="ZoneTexte 2"/>
          <p:cNvSpPr txBox="1"/>
          <p:nvPr/>
        </p:nvSpPr>
        <p:spPr>
          <a:xfrm>
            <a:off x="589660" y="1078015"/>
            <a:ext cx="6944530" cy="4832092"/>
          </a:xfrm>
          <a:prstGeom prst="rect">
            <a:avLst/>
          </a:prstGeom>
          <a:noFill/>
        </p:spPr>
        <p:txBody>
          <a:bodyPr wrap="none" rtlCol="0">
            <a:spAutoFit/>
          </a:bodyPr>
          <a:lstStyle/>
          <a:p>
            <a:r>
              <a:rPr lang="fr-FR" sz="1400" dirty="0" smtClean="0"/>
              <a:t>Depuis plusieurs années déjà, de nouvelles formes d’expression sont testées :</a:t>
            </a:r>
          </a:p>
          <a:p>
            <a:endParaRPr lang="fr-FR" sz="1400" dirty="0"/>
          </a:p>
          <a:p>
            <a:pPr marL="285750" indent="-285750" algn="just">
              <a:buFontTx/>
              <a:buChar char="-"/>
            </a:pPr>
            <a:r>
              <a:rPr lang="fr-FR" sz="1400" dirty="0" smtClean="0"/>
              <a:t>Sous l’impulsion  du musicologue et artiste toulousain Claude </a:t>
            </a:r>
            <a:r>
              <a:rPr lang="fr-FR" sz="1400" dirty="0" err="1" smtClean="0"/>
              <a:t>Sicre</a:t>
            </a:r>
            <a:r>
              <a:rPr lang="fr-FR" sz="1400" dirty="0" smtClean="0"/>
              <a:t>, </a:t>
            </a:r>
          </a:p>
          <a:p>
            <a:pPr algn="just"/>
            <a:r>
              <a:rPr lang="fr-FR" sz="1400" dirty="0" smtClean="0"/>
              <a:t>apparaissent des métissages avec d’autres cultures populaires, en particulier</a:t>
            </a:r>
          </a:p>
          <a:p>
            <a:pPr algn="just"/>
            <a:r>
              <a:rPr lang="fr-FR" sz="1400" dirty="0" smtClean="0"/>
              <a:t>brésiliennes. </a:t>
            </a:r>
          </a:p>
          <a:p>
            <a:pPr algn="just"/>
            <a:endParaRPr lang="fr-FR" sz="1400" dirty="0" smtClean="0"/>
          </a:p>
          <a:p>
            <a:pPr marL="285750" indent="-285750" algn="just">
              <a:buFontTx/>
              <a:buChar char="-"/>
            </a:pPr>
            <a:r>
              <a:rPr lang="fr-FR" sz="1400" dirty="0" smtClean="0"/>
              <a:t>Des ouvertures vers les musiques amplifiées :</a:t>
            </a:r>
          </a:p>
          <a:p>
            <a:pPr algn="just"/>
            <a:r>
              <a:rPr lang="fr-FR" sz="1400" dirty="0" smtClean="0"/>
              <a:t> prépondérance d’un rythme fort et répétitif, musique électronique, rap, reggae,  etc…</a:t>
            </a:r>
          </a:p>
          <a:p>
            <a:pPr algn="just"/>
            <a:r>
              <a:rPr lang="fr-FR" sz="1400" dirty="0"/>
              <a:t> </a:t>
            </a:r>
            <a:endParaRPr lang="fr-FR" sz="1400" dirty="0" smtClean="0"/>
          </a:p>
          <a:p>
            <a:pPr marL="285750" indent="-285750" algn="just">
              <a:buFontTx/>
              <a:buChar char="-"/>
            </a:pPr>
            <a:r>
              <a:rPr lang="fr-FR" sz="1400" dirty="0" err="1" smtClean="0"/>
              <a:t>Gric</a:t>
            </a:r>
            <a:r>
              <a:rPr lang="fr-FR" sz="1400" dirty="0" smtClean="0"/>
              <a:t> de Prat explore de son côté une voie originale : importance du récit,</a:t>
            </a:r>
          </a:p>
          <a:p>
            <a:pPr algn="just"/>
            <a:r>
              <a:rPr lang="fr-FR" sz="1400" dirty="0" smtClean="0"/>
              <a:t> préoccupations pédagogiques, refus du cantonnement dans un style musical </a:t>
            </a:r>
          </a:p>
          <a:p>
            <a:pPr algn="just"/>
            <a:r>
              <a:rPr lang="fr-FR" sz="1400" dirty="0" smtClean="0"/>
              <a:t>et utilisation de toutes les influences, depuis la tradition jusqu'à la musique </a:t>
            </a:r>
          </a:p>
          <a:p>
            <a:pPr algn="just"/>
            <a:r>
              <a:rPr lang="fr-FR" sz="1400" dirty="0"/>
              <a:t>s</a:t>
            </a:r>
            <a:r>
              <a:rPr lang="fr-FR" sz="1400" dirty="0" smtClean="0"/>
              <a:t>avante. </a:t>
            </a:r>
          </a:p>
          <a:p>
            <a:endParaRPr lang="fr-FR" sz="1400" dirty="0">
              <a:solidFill>
                <a:srgbClr val="C00000"/>
              </a:solidFill>
            </a:endParaRPr>
          </a:p>
          <a:p>
            <a:pPr algn="just"/>
            <a:r>
              <a:rPr lang="fr-FR" sz="1400" dirty="0" smtClean="0"/>
              <a:t>-   Musique classique : après un certain abandon, redécouverte d’interprétations </a:t>
            </a:r>
            <a:r>
              <a:rPr lang="fr-FR" sz="1400" dirty="0"/>
              <a:t>… </a:t>
            </a:r>
          </a:p>
          <a:p>
            <a:endParaRPr lang="fr-FR" sz="1400" dirty="0"/>
          </a:p>
          <a:p>
            <a:pPr marL="285750" indent="-285750">
              <a:buFontTx/>
              <a:buChar char="-"/>
            </a:pPr>
            <a:endParaRPr lang="fr-FR" sz="1400" dirty="0" smtClean="0"/>
          </a:p>
          <a:p>
            <a:endParaRPr lang="fr-FR" sz="1400" dirty="0" smtClean="0">
              <a:solidFill>
                <a:srgbClr val="C00000"/>
              </a:solidFill>
            </a:endParaRPr>
          </a:p>
          <a:p>
            <a:r>
              <a:rPr lang="fr-FR" sz="1400" i="1" dirty="0" smtClean="0">
                <a:solidFill>
                  <a:srgbClr val="C00000"/>
                </a:solidFill>
              </a:rPr>
              <a:t>Une quantité de formations dans la modernité qui pose question pour une langue </a:t>
            </a:r>
          </a:p>
          <a:p>
            <a:r>
              <a:rPr lang="fr-FR" sz="1400" i="1" dirty="0" smtClean="0">
                <a:solidFill>
                  <a:srgbClr val="C00000"/>
                </a:solidFill>
              </a:rPr>
              <a:t>dont la fonction de communication  a presque disparu…</a:t>
            </a:r>
          </a:p>
          <a:p>
            <a:pPr marL="285750" indent="-285750">
              <a:buFontTx/>
              <a:buChar char="-"/>
            </a:pPr>
            <a:endParaRPr lang="fr-FR" sz="1400" dirty="0" smtClean="0"/>
          </a:p>
          <a:p>
            <a:endParaRPr lang="fr-FR" sz="1400" dirty="0"/>
          </a:p>
        </p:txBody>
      </p:sp>
      <p:pic>
        <p:nvPicPr>
          <p:cNvPr id="5" name="Imag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7684" y="1078015"/>
            <a:ext cx="1668334" cy="1112223"/>
          </a:xfrm>
          <a:prstGeom prst="rect">
            <a:avLst/>
          </a:prstGeom>
        </p:spPr>
      </p:pic>
      <p:pic>
        <p:nvPicPr>
          <p:cNvPr id="8" name="Imag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87684" y="3386339"/>
            <a:ext cx="1616540" cy="1347173"/>
          </a:xfrm>
          <a:prstGeom prst="rect">
            <a:avLst/>
          </a:prstGeom>
        </p:spPr>
      </p:pic>
    </p:spTree>
    <p:extLst>
      <p:ext uri="{BB962C8B-B14F-4D97-AF65-F5344CB8AC3E}">
        <p14:creationId xmlns:p14="http://schemas.microsoft.com/office/powerpoint/2010/main" val="5618912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497523">
            <a:off x="519199" y="878168"/>
            <a:ext cx="1919340" cy="1919340"/>
          </a:xfrm>
          <a:prstGeom prst="rect">
            <a:avLst/>
          </a:prstGeom>
        </p:spPr>
      </p:pic>
      <p:pic>
        <p:nvPicPr>
          <p:cNvPr id="10" name="Imag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9543" y="3554707"/>
            <a:ext cx="2389344" cy="1792008"/>
          </a:xfrm>
          <a:prstGeom prst="rect">
            <a:avLst/>
          </a:prstGeom>
        </p:spPr>
      </p:pic>
      <p:pic>
        <p:nvPicPr>
          <p:cNvPr id="13" name="Imag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38286">
            <a:off x="7049098" y="574992"/>
            <a:ext cx="1895259" cy="2525697"/>
          </a:xfrm>
          <a:prstGeom prst="rect">
            <a:avLst/>
          </a:prstGeom>
        </p:spPr>
      </p:pic>
      <p:pic>
        <p:nvPicPr>
          <p:cNvPr id="14" name="Image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5748" y="3790147"/>
            <a:ext cx="2579822" cy="1471454"/>
          </a:xfrm>
          <a:prstGeom prst="rect">
            <a:avLst/>
          </a:prstGeom>
        </p:spPr>
      </p:pic>
      <p:pic>
        <p:nvPicPr>
          <p:cNvPr id="15" name="Imag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26511" y="3572143"/>
            <a:ext cx="1421072" cy="1774572"/>
          </a:xfrm>
          <a:prstGeom prst="rect">
            <a:avLst/>
          </a:prstGeom>
        </p:spPr>
      </p:pic>
      <p:pic>
        <p:nvPicPr>
          <p:cNvPr id="17" name="Imag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66499" y="476137"/>
            <a:ext cx="2226595" cy="2226595"/>
          </a:xfrm>
          <a:prstGeom prst="rect">
            <a:avLst/>
          </a:prstGeom>
        </p:spPr>
      </p:pic>
    </p:spTree>
    <p:extLst>
      <p:ext uri="{BB962C8B-B14F-4D97-AF65-F5344CB8AC3E}">
        <p14:creationId xmlns:p14="http://schemas.microsoft.com/office/powerpoint/2010/main" val="4186699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uresca fracas dub - Anam Manjar [Cd Qualit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66952" y="913683"/>
            <a:ext cx="6096000" cy="3238500"/>
          </a:xfrm>
          <a:prstGeom prst="rect">
            <a:avLst/>
          </a:prstGeom>
        </p:spPr>
      </p:pic>
      <p:sp>
        <p:nvSpPr>
          <p:cNvPr id="3" name="ZoneTexte 2"/>
          <p:cNvSpPr txBox="1"/>
          <p:nvPr/>
        </p:nvSpPr>
        <p:spPr>
          <a:xfrm>
            <a:off x="3790335" y="4756355"/>
            <a:ext cx="2204450" cy="338554"/>
          </a:xfrm>
          <a:prstGeom prst="rect">
            <a:avLst/>
          </a:prstGeom>
          <a:noFill/>
        </p:spPr>
        <p:txBody>
          <a:bodyPr wrap="none" rtlCol="0">
            <a:spAutoFit/>
          </a:bodyPr>
          <a:lstStyle/>
          <a:p>
            <a:r>
              <a:rPr lang="fr-FR" sz="1600" i="1" dirty="0" smtClean="0"/>
              <a:t>Les enfants adorent…</a:t>
            </a:r>
            <a:endParaRPr lang="fr-FR" sz="1600" i="1" dirty="0"/>
          </a:p>
        </p:txBody>
      </p:sp>
    </p:spTree>
    <p:extLst>
      <p:ext uri="{BB962C8B-B14F-4D97-AF65-F5344CB8AC3E}">
        <p14:creationId xmlns:p14="http://schemas.microsoft.com/office/powerpoint/2010/main" val="6193898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1392</TotalTime>
  <Words>1271</Words>
  <Application>Microsoft Office PowerPoint</Application>
  <PresentationFormat>Personnalisé</PresentationFormat>
  <Paragraphs>188</Paragraphs>
  <Slides>25</Slides>
  <Notes>0</Notes>
  <HiddenSlides>0</HiddenSlides>
  <MMClips>15</MMClips>
  <ScaleCrop>false</ScaleCrop>
  <HeadingPairs>
    <vt:vector size="6" baseType="variant">
      <vt:variant>
        <vt:lpstr>Polices utilisées</vt:lpstr>
      </vt:variant>
      <vt:variant>
        <vt:i4>6</vt:i4>
      </vt:variant>
      <vt:variant>
        <vt:lpstr>Thème</vt:lpstr>
      </vt:variant>
      <vt:variant>
        <vt:i4>2</vt:i4>
      </vt:variant>
      <vt:variant>
        <vt:lpstr>Titres des diapositives</vt:lpstr>
      </vt:variant>
      <vt:variant>
        <vt:i4>25</vt:i4>
      </vt:variant>
    </vt:vector>
  </HeadingPairs>
  <TitlesOfParts>
    <vt:vector size="33" baseType="lpstr">
      <vt:lpstr>Arial</vt:lpstr>
      <vt:lpstr>Calibri</vt:lpstr>
      <vt:lpstr>DejaVu Sans</vt:lpstr>
      <vt:lpstr>Symbol</vt:lpstr>
      <vt:lpstr>Times New Roman</vt:lpstr>
      <vt:lpstr>Wingdings</vt:lpstr>
      <vt:lpstr>Office Theme</vt:lpstr>
      <vt:lpstr>Office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subject/>
  <dc:creator/>
  <dc:description/>
  <cp:lastModifiedBy>Eric Roulet</cp:lastModifiedBy>
  <cp:revision>178</cp:revision>
  <dcterms:modified xsi:type="dcterms:W3CDTF">2025-10-07T12:45:14Z</dcterms:modified>
  <dc:language>fr-FR</dc:language>
</cp:coreProperties>
</file>